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303" r:id="rId5"/>
  </p:sldIdLst>
  <p:sldSz cx="10691813" cy="7559675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64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AB3"/>
    <a:srgbClr val="0033CC"/>
    <a:srgbClr val="00FF99"/>
    <a:srgbClr val="FF0066"/>
    <a:srgbClr val="EDF9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B81B6-1921-4B69-8D06-E10AC7785C43}" v="2" dt="2025-10-01T09:52:40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4705"/>
  </p:normalViewPr>
  <p:slideViewPr>
    <p:cSldViewPr snapToGrid="0" snapToObjects="1">
      <p:cViewPr varScale="1">
        <p:scale>
          <a:sx n="95" d="100"/>
          <a:sy n="95" d="100"/>
        </p:scale>
        <p:origin x="1800" y="90"/>
      </p:cViewPr>
      <p:guideLst>
        <p:guide orient="horz" pos="2381"/>
        <p:guide pos="6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CC767-4D08-B649-8B6A-63111BEF20DE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4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3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EEE85-BA52-EF4B-8E17-21D7E00C8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86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EEE85-BA52-EF4B-8E17-21D7E00C81AC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121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73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34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7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991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788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9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85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26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937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66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14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D6FA-E2AF-DC43-858D-1B8D02180AEC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59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id="{E3A60BB4-8A58-5E4A-91FB-22912E033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0691813" cy="521943"/>
          </a:xfrm>
        </p:spPr>
        <p:txBody>
          <a:bodyPr anchor="t">
            <a:normAutofit fontScale="90000"/>
          </a:bodyPr>
          <a:lstStyle/>
          <a:p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SCUOLE PRIMARIE DEL COMUNE </a:t>
            </a:r>
            <a:r>
              <a:rPr lang="it-IT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GORLA MINORE </a:t>
            </a:r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vigore dal 10/11 1°settimana </a:t>
            </a:r>
            <a:b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1800" dirty="0">
              <a:latin typeface="Gotham-Medium"/>
              <a:cs typeface="Gotham-Medium"/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4E389CA4-FDD1-A047-8121-86CF3E1CA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934489"/>
              </p:ext>
            </p:extLst>
          </p:nvPr>
        </p:nvGraphicFramePr>
        <p:xfrm>
          <a:off x="279840" y="260971"/>
          <a:ext cx="10411973" cy="6031993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009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3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4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24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11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9465">
                <a:tc rowSpan="2" gridSpan="2">
                  <a:txBody>
                    <a:bodyPr/>
                    <a:lstStyle/>
                    <a:p>
                      <a:endParaRPr lang="it-IT" sz="900" dirty="0"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LUNEDÌ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MARTEDÌ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MERCOLEDÌ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GIOVEDÌ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VENERDÌ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it-IT" sz="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704">
                <a:tc rowSpan="4">
                  <a:txBody>
                    <a:bodyPr/>
                    <a:lstStyle/>
                    <a:p>
                      <a:pPr algn="ctr"/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1 SETTIMANA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Passato di legumi e ortaggi*  con crostini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Risotto alla piemontese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al pesto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crema alla zucca*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aromi e parmigiano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Provolone </a:t>
                      </a:r>
                      <a:r>
                        <a:rPr lang="it-IT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valpadana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DOP 1\2 </a:t>
                      </a:r>
                      <a:r>
                        <a:rPr lang="it-IT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porz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Arrosto di carrè con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aromi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Fettuccine di totano dorate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Sovracoscia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pollo arrosto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Uova strapazzate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Patate* al forno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Fagiolini* all’olio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Spinaci* all’olio aromatizzato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Julienne di carote con mais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con olive nere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2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 fresca di stagione</a:t>
                      </a:r>
                    </a:p>
                    <a:p>
                      <a:pPr algn="ctr" fontAlgn="ctr"/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704">
                <a:tc rowSpan="4">
                  <a:txBody>
                    <a:bodyPr/>
                    <a:lstStyle/>
                    <a:p>
                      <a:pPr algn="ctr"/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2 SETTIMANA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Zuppa cremosa di patate e verdure con crostini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agli aromi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Riso con crema allo zafferano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pomodoro e olive e ceci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integrale con pomodoro,  ricotta e basilico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29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Crocchette di legumi* con nappatura al pomodoro e basilico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spc="-2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Trancetto</a:t>
                      </a:r>
                      <a:r>
                        <a:rPr lang="it-IT" sz="1000" b="0" kern="1200" spc="-2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merluzzo gratinato con aromi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Arista al latte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spc="-2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Asiago  DOP 1\2 porzione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Uova strapazzate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Fagiolini* all’olio</a:t>
                      </a:r>
                      <a:endParaRPr lang="it-IT" sz="1000" b="0" u="non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mista</a:t>
                      </a:r>
                      <a:r>
                        <a:rPr lang="it-IT" sz="10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verde e rossa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e cavolo cappuccio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Patate* al</a:t>
                      </a:r>
                      <a:r>
                        <a:rPr lang="it-IT" sz="10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forno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di finocchi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3512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algn="ctr" fontAlgn="ctr"/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725">
                <a:tc rowSpan="4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3 SETTIMANA</a:t>
                      </a:r>
                      <a:endParaRPr lang="it-IT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al pesto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i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ntegrale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 ragù di verdure*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Pizza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margherita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Gnocchi al pomodoro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in salsa rosa (besciamella e pomodoro)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Polpette* in umido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Quadratino di frittata al formaggio al forno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Affettato di tacchino 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½  Porzione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Pollo arrosto con aromi alla bolognese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Bastoncini di pesce *al forno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1110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Julienne di carote e mais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Spinaci* all’olio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Fagiolini*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all’olio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verde con olive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mista</a:t>
                      </a:r>
                      <a:r>
                        <a:rPr lang="it-IT" sz="10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verde e rossa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1021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algn="ctr" fontAlgn="ctr"/>
                      <a:endParaRPr lang="it-IT" sz="10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6725">
                <a:tc rowSpan="4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4 SETTIMANA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al pomodoro e basilico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Risotto al pomodoro 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Insalata, carote, olive e mais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Crema* di legumi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con orzo 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con pesto di broccoli*, fagiolini* e noci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Formaggio spalmabile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Uovo sodo o frittata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Tagliatelle con ragù di carne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Affettato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tacchino ½ pz 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Trancetto di merluzzo* panato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5478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Erbette*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all’olio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 all’olio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Patate*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al forno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con cavolo cappuccio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81508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algn="ctr" fontAlgn="ctr"/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 fresca di stagione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022943" y="6451679"/>
            <a:ext cx="842585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900" i="1" dirty="0"/>
              <a:t>“</a:t>
            </a:r>
            <a:r>
              <a:rPr lang="it-IT" sz="800" i="1" dirty="0"/>
              <a:t>SI INFORMANO I CONSUMATORI CON ALLERGIE O INTOLLERANZE ALIMENTARI, o chi per essi (genitori/tutori), che gli alimenti e le bevande preparati e somministrati possono contenere uno o più dei seguenti allergeni come ingredienti o derivanti dal processo produttivo:  Cereali contenenti glutine (cioè grano, segale, orzo, avena, farro, kamut o i loro ceppi ibridati), crostacei, uova, pesce, arachidi, soia, latte, lattosio, frutta a guscio (cioè mandorle, nocciole, noci, noci di acagiù, noci di pecan, noci del Brasile, pistacchi, noci macadamia), sedano, senape, semi di sesamo, anidride solforosa e solfiti, lupini, molluschi e tutti i derivati dei prodotti in elenco (ai sensi del Reg. UE 1169/11 – allegato II e s.m.i.). Si invitano i genitori/tutori dei consumatori allergici ad uno o più degli allergeni sopra riportati ad attivare l’iter di richiesta della dieta sanitaria. Le informazioni relative alla presenza di soggetti con allergie o intolleranze alimentari vengono raccolte mediante la presentazione di idonea certificazione medica e in fase di produzione vengono formulati pasti personalizzati, privi degli allergeni per cui risulta documentata una sensibilizzazione.” </a:t>
            </a:r>
            <a:r>
              <a:rPr lang="it-IT" sz="800" dirty="0"/>
              <a:t>VIENE SOMMINISTRATO PANE A CONTENUTO DI SALE INFERIORE AL 1,7%. Le preparazioni gastronomiche contrassegnate con asterisco * potrebbero essere preparate con materie prime congelate/surgelate all'origine</a:t>
            </a:r>
            <a:r>
              <a:rPr lang="it-IT" sz="9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42083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1C167F923CD3143B3EBAB62DB3A5A64" ma:contentTypeVersion="10" ma:contentTypeDescription="Creare un nuovo documento." ma:contentTypeScope="" ma:versionID="32fd596c0e950c4abc98a453d3583718">
  <xsd:schema xmlns:xsd="http://www.w3.org/2001/XMLSchema" xmlns:xs="http://www.w3.org/2001/XMLSchema" xmlns:p="http://schemas.microsoft.com/office/2006/metadata/properties" xmlns:ns3="599197a1-5219-4f0f-a7f7-63b903f64c68" targetNamespace="http://schemas.microsoft.com/office/2006/metadata/properties" ma:root="true" ma:fieldsID="93b1b8ccdd54a02a89fd471fa4318b3f" ns3:_="">
    <xsd:import namespace="599197a1-5219-4f0f-a7f7-63b903f64c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9197a1-5219-4f0f-a7f7-63b903f64c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EC84AD-F99A-43D6-AFFE-58C933762AE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99197a1-5219-4f0f-a7f7-63b903f64c6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A7C7442-3C8D-46FC-9F34-22C93EC8C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9197a1-5219-4f0f-a7f7-63b903f64c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523790-E7F3-43B6-B6B9-1A6F94C91C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15503</TotalTime>
  <Words>651</Words>
  <Application>Microsoft Office PowerPoint</Application>
  <PresentationFormat>Personalizzato</PresentationFormat>
  <Paragraphs>109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Gotham-Medium</vt:lpstr>
      <vt:lpstr>Tema di Office</vt:lpstr>
      <vt:lpstr>SCUOLE PRIMARIE DEL COMUNE DI GORLA MINORE In vigore dal 10/11 1°settimana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Scuole Comune di XXX Primavera- Estate | Anno Scolastico 2018-2019</dc:title>
  <dc:creator>Utente4</dc:creator>
  <cp:keywords>4 settimane; Cirghiotto; template menu; menu; POWER POINT; template</cp:keywords>
  <cp:lastModifiedBy>Luisella Cermisoni</cp:lastModifiedBy>
  <cp:revision>181</cp:revision>
  <cp:lastPrinted>2025-10-23T12:33:58Z</cp:lastPrinted>
  <dcterms:created xsi:type="dcterms:W3CDTF">2019-06-10T07:41:29Z</dcterms:created>
  <dcterms:modified xsi:type="dcterms:W3CDTF">2025-10-28T10:05:42Z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0x01010081C167F923CD3143B3EBAB62DB3A5A64</vt:lpwstr>
  </property>
  <property fmtid="{D5CDD505-2E9C-101B-9397-08002B2CF9AE}" pid="3" name="e81da6fad08c419ab7e1a8ebd5dce251">
    <vt:lpwstr>2019|f089f57a-336c-4409-8c31-cf7215494b8e</vt:lpwstr>
  </property>
  <property fmtid="{D5CDD505-2E9C-101B-9397-08002B2CF9AE}" pid="4" name="TaxCatchAll">
    <vt:lpwstr>45;#2019</vt:lpwstr>
  </property>
  <property fmtid="{D5CDD505-2E9C-101B-9397-08002B2CF9AE}" pid="5" name="TaxKeyword">
    <vt:lpwstr>131;#POWER POINT|82ed11eb-b2d8-4f94-8474-7527a43529fa;#225;#menu|c05b870c-f84c-45ee-b68e-666eb4664dbe;#197;#Cirghiotto|745bb7e9-35a2-4314-9e10-450366324560;#142;#template|d0e390c6-b09d-4c8a-a62b-4e746fcda441;#309;#template menu|abcbdc46-27ea-43a7-a39f-c26</vt:lpwstr>
  </property>
  <property fmtid="{D5CDD505-2E9C-101B-9397-08002B2CF9AE}" pid="6" name="CIRAreaCompetenza">
    <vt:lpwstr/>
  </property>
  <property fmtid="{D5CDD505-2E9C-101B-9397-08002B2CF9AE}" pid="7" name="CIRAnno">
    <vt:lpwstr>45;#2019|f089f57a-336c-4409-8c31-cf7215494b8e</vt:lpwstr>
  </property>
  <property fmtid="{D5CDD505-2E9C-101B-9397-08002B2CF9AE}" pid="8" name="CIROrganizzazione">
    <vt:lpwstr/>
  </property>
  <property fmtid="{D5CDD505-2E9C-101B-9397-08002B2CF9AE}" pid="9" name="CIRGruppo">
    <vt:lpwstr/>
  </property>
  <property fmtid="{D5CDD505-2E9C-101B-9397-08002B2CF9AE}" pid="10" name="CIRArea">
    <vt:lpwstr/>
  </property>
</Properties>
</file>