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303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AB3"/>
    <a:srgbClr val="0033CC"/>
    <a:srgbClr val="00FF99"/>
    <a:srgbClr val="FF0066"/>
    <a:srgbClr val="EDF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B81B6-1921-4B69-8D06-E10AC7785C43}" v="2" dt="2025-10-01T09:52:40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705"/>
  </p:normalViewPr>
  <p:slideViewPr>
    <p:cSldViewPr snapToGrid="0" snapToObjects="1">
      <p:cViewPr varScale="1">
        <p:scale>
          <a:sx n="95" d="100"/>
          <a:sy n="95" d="100"/>
        </p:scale>
        <p:origin x="1800" y="90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4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6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12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">
            <a:extLst>
              <a:ext uri="{FF2B5EF4-FFF2-40B4-BE49-F238E27FC236}">
                <a16:creationId xmlns:a16="http://schemas.microsoft.com/office/drawing/2014/main" id="{E3A60BB4-8A58-5E4A-91FB-22912E033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0691813" cy="521943"/>
          </a:xfrm>
        </p:spPr>
        <p:txBody>
          <a:bodyPr anchor="t">
            <a:normAutofit fontScale="90000"/>
          </a:bodyPr>
          <a:lstStyle/>
          <a:p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SCUOLE PRIMARIE DEL COMUNE </a:t>
            </a:r>
            <a:r>
              <a:rPr lang="it-IT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GORLA MINORE </a:t>
            </a:r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vigore dal 10/11 1°settimana </a:t>
            </a:r>
            <a:b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1800" dirty="0">
              <a:latin typeface="Gotham-Medium"/>
              <a:cs typeface="Gotham-Medium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34489"/>
              </p:ext>
            </p:extLst>
          </p:nvPr>
        </p:nvGraphicFramePr>
        <p:xfrm>
          <a:off x="279840" y="260971"/>
          <a:ext cx="10411973" cy="6031993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09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3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41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2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11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9465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704">
                <a:tc rowSpan="4">
                  <a:txBody>
                    <a:bodyPr/>
                    <a:lstStyle/>
                    <a:p>
                      <a:pPr algn="ctr"/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Passato di legumi e ortaggi*  con crostini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Risotto alla piemontese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 alla zucca*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aromi e parmigiano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Provolone </a:t>
                      </a:r>
                      <a:r>
                        <a:rPr lang="it-IT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valpadana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DOP 1\2 </a:t>
                      </a:r>
                      <a:r>
                        <a:rPr lang="it-IT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porz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Arrosto di carrè con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aromi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Fettuccine di totano dorate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Sovracoscia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 aromatizzato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Julienne di carote con mais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con olive nere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52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704">
                <a:tc rowSpan="4">
                  <a:txBody>
                    <a:bodyPr/>
                    <a:lstStyle/>
                    <a:p>
                      <a:pPr algn="ctr"/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Zuppa cremosa di patate e verdure con crostini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agli aromi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 con crema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pomodoro e olive e ceci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integrale con pomodoro,  ricotta e basilico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29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Crocchette di legumi* con nappatura al pomodoro e basilico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spc="-2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Trancetto</a:t>
                      </a:r>
                      <a:r>
                        <a:rPr lang="it-IT" sz="1000" b="0" kern="1200" spc="-2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merluzzo gratinato con aromi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Arista al latte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spc="-2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Asiago  DOP 1\2 porzione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  <a:endParaRPr lang="it-IT" sz="1000" b="0" u="non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 e rossa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e cavolo cappuccio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forno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di finocchi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351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725">
                <a:tc rowSpan="4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</a:t>
                      </a:r>
                      <a:endParaRPr lang="it-IT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al pesto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ntegrale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ragù di verdure*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Pizza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margherita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Gnocchi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 salsa rosa (besciamella e pomodoro)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Polpette* in umido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Quadratino di frittata al formaggio 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 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Pollo arrosto con aromi alla bolognese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Bastoncini di pesce *al forno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111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e mais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all’olio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 con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 e rossa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102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6725">
                <a:tc rowSpan="4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basilico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al pomodoro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 carote, olive e mais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Crema* di legumi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orzo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con pesto di broccoli*, fagiolini* e noci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spalmabile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Uovo sodo o frittata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Tagliatelle con ragù di carne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tacchino ½ pz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Trancetto di merluzzo* panato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547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Erbette*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all’olio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all’olio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forno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con cavolo cappuccio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150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 fresca di stagione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022943" y="6451679"/>
            <a:ext cx="842585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900" i="1" dirty="0"/>
              <a:t>“</a:t>
            </a:r>
            <a:r>
              <a:rPr lang="it-IT" sz="800" i="1" dirty="0"/>
              <a:t>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 Si invitano i genitori/tutori dei consumatori allergici ad uno o più degli allergeni sopra riportati ad attivare l’iter di richiesta della dieta sanitaria. 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</a:t>
            </a:r>
            <a:r>
              <a:rPr lang="it-IT" sz="800" dirty="0"/>
              <a:t>VIENE SOMMINISTRATO PANE A CONTENUTO DI SALE INFERIORE AL 1,7%. Le preparazioni gastronomiche contrassegnate con asterisco * potrebbero essere preparate con materie prime congelate/surgelate all'origine</a:t>
            </a:r>
            <a:r>
              <a:rPr lang="it-IT" sz="9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4208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EC84AD-F99A-43D6-AFFE-58C933762A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15503</TotalTime>
  <Words>651</Words>
  <Application>Microsoft Office PowerPoint</Application>
  <PresentationFormat>Personalizzato</PresentationFormat>
  <Paragraphs>109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Gotham-Medium</vt:lpstr>
      <vt:lpstr>Tema di Office</vt:lpstr>
      <vt:lpstr>SCUOLE PRIMARIE DEL COMUNE DI GORLA MINORE In vigore dal 10/11 1°settimana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Luisella Cermisoni</cp:lastModifiedBy>
  <cp:revision>181</cp:revision>
  <cp:lastPrinted>2025-10-23T12:33:58Z</cp:lastPrinted>
  <dcterms:created xsi:type="dcterms:W3CDTF">2019-06-10T07:41:29Z</dcterms:created>
  <dcterms:modified xsi:type="dcterms:W3CDTF">2025-10-28T10:05:42Z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