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sldIdLst>
    <p:sldId id="274" r:id="rId5"/>
  </p:sldIdLst>
  <p:sldSz cx="10691813" cy="7559675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64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33CC"/>
    <a:srgbClr val="00FF99"/>
    <a:srgbClr val="EDF977"/>
    <a:srgbClr val="F9E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0E2F6-3919-4397-885F-01763F0B66BF}" v="312" dt="2021-03-01T10:17:04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76"/>
    <p:restoredTop sz="94705"/>
  </p:normalViewPr>
  <p:slideViewPr>
    <p:cSldViewPr snapToGrid="0" snapToObjects="1">
      <p:cViewPr varScale="1">
        <p:scale>
          <a:sx n="95" d="100"/>
          <a:sy n="95" d="100"/>
        </p:scale>
        <p:origin x="1704" y="108"/>
      </p:cViewPr>
      <p:guideLst>
        <p:guide orient="horz" pos="2381"/>
        <p:guide pos="6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CC767-4D08-B649-8B6A-63111BEF20DE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5" y="9431599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EEE85-BA52-EF4B-8E17-21D7E00C81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86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EEE85-BA52-EF4B-8E17-21D7E00C81A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51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373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34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7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991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788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9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85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26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937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366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14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D6FA-E2AF-DC43-858D-1B8D02180AEC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0D06D-47A6-3446-AC4F-D121D2930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59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">
            <a:extLst>
              <a:ext uri="{FF2B5EF4-FFF2-40B4-BE49-F238E27FC236}">
                <a16:creationId xmlns:a16="http://schemas.microsoft.com/office/drawing/2014/main" id="{DE961978-876C-4C46-A375-8E38B734C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" y="7809"/>
            <a:ext cx="10691813" cy="668292"/>
          </a:xfrm>
        </p:spPr>
        <p:txBody>
          <a:bodyPr anchor="t">
            <a:normAutofit/>
          </a:bodyPr>
          <a:lstStyle/>
          <a:p>
            <a:r>
              <a:rPr lang="it-IT" sz="2222" dirty="0">
                <a:solidFill>
                  <a:schemeClr val="tx1">
                    <a:lumMod val="65000"/>
                    <a:lumOff val="35000"/>
                  </a:schemeClr>
                </a:solidFill>
                <a:latin typeface="Gotham-Medium"/>
                <a:cs typeface="Gotham-Medium"/>
              </a:rPr>
              <a:t>Menù ESTIVO </a:t>
            </a:r>
            <a:r>
              <a:rPr lang="it-IT" sz="22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-Medium"/>
                <a:cs typeface="Gotham-Medium"/>
              </a:rPr>
              <a:t>GORLA MINORE </a:t>
            </a:r>
            <a:r>
              <a:rPr lang="it-IT" sz="2222" dirty="0">
                <a:solidFill>
                  <a:schemeClr val="tx1">
                    <a:lumMod val="65000"/>
                    <a:lumOff val="35000"/>
                  </a:schemeClr>
                </a:solidFill>
                <a:latin typeface="Gotham-Medium"/>
                <a:cs typeface="Gotham-Medium"/>
              </a:rPr>
              <a:t>PRIM. </a:t>
            </a:r>
            <a:r>
              <a:rPr lang="it-IT" sz="1400" dirty="0">
                <a:solidFill>
                  <a:srgbClr val="0D6930"/>
                </a:solidFill>
                <a:latin typeface="Gotham-Medium"/>
                <a:cs typeface="Gotham-Medium"/>
              </a:rPr>
              <a:t>Primavera- Estate | Anno </a:t>
            </a:r>
            <a:r>
              <a:rPr lang="it-IT" sz="1400">
                <a:solidFill>
                  <a:srgbClr val="0D6930"/>
                </a:solidFill>
                <a:latin typeface="Gotham-Medium"/>
                <a:cs typeface="Gotham-Medium"/>
              </a:rPr>
              <a:t>Scolastico 2025-2026</a:t>
            </a:r>
            <a:endParaRPr lang="it-IT" sz="1400" dirty="0">
              <a:solidFill>
                <a:srgbClr val="0D6930"/>
              </a:solidFill>
              <a:latin typeface="Gotham-Medium"/>
              <a:cs typeface="Gotham-Medium"/>
            </a:endParaRP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4E389CA4-FDD1-A047-8121-86CF3E1CA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844103"/>
              </p:ext>
            </p:extLst>
          </p:nvPr>
        </p:nvGraphicFramePr>
        <p:xfrm>
          <a:off x="148319" y="513309"/>
          <a:ext cx="10080536" cy="5830648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032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8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5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44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50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7822">
                <a:tc rowSpan="2" gridSpan="2">
                  <a:txBody>
                    <a:bodyPr/>
                    <a:lstStyle/>
                    <a:p>
                      <a:endParaRPr lang="it-IT" sz="900" dirty="0"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LUNEDÌ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MARTEDÌ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MERCOLEDÌ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GIOVEDÌ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VENERDÌ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94">
                <a:tc gridSpan="2"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it-IT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484">
                <a:tc rowSpan="4"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1 SETTIMANA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crema di besciamella e Parmigiano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Riso con crema di zucchine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Gnocchi al ragù di carne</a:t>
                      </a:r>
                    </a:p>
                    <a:p>
                      <a:pPr marL="0" algn="ctr" defTabSz="1007943" rtl="0" eaLnBrk="1" fontAlgn="ctr" latinLnBrk="0" hangingPunct="1"/>
                      <a:endParaRPr lang="it-IT" sz="11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Zuppa di verdure* e legumi con crostini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Pasta al pesto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856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Affettato di tacchino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Uova strapazzate/ frittata al formaggio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Formaggio spalmabile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Polpette di legumi* al pomodoro</a:t>
                      </a:r>
                      <a:endParaRPr lang="it-IT" sz="11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173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 *  in insalata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Julienne di carote fresche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mista (insalata, pomodori, olive)</a:t>
                      </a:r>
                    </a:p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Patate al prezzemolo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Spinaci all’olio*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615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  <a:endParaRPr lang="it-IT" sz="1100" b="0" kern="1200" baseline="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</a:p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kern="1200" baseline="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484">
                <a:tc rowSpan="4"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2 SETTIMANA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integrale al ragù di verdure*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Pizza margherita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Ravioli  pomodoro e basilico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fredda basilico, pomodori e Parmigiano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Riso con crema al Parmigiano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856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Ricotta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1100" b="0" kern="1200" baseline="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Burger vegano* </a:t>
                      </a:r>
                      <a:endParaRPr lang="it-IT" sz="1100" b="0" kern="1200" baseline="0" dirty="0">
                        <a:solidFill>
                          <a:srgbClr val="FF0066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Bocconcini di pollo gratinati con aromi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Fettuccine di totano* gratinate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615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Erbette* all’olio</a:t>
                      </a:r>
                    </a:p>
                    <a:p>
                      <a:pPr algn="ctr" fontAlgn="ctr"/>
                      <a:endParaRPr lang="it-IT" sz="11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e olive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Pomodori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Julienne di carote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Fagiolini* all’olio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057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  <a:endParaRPr lang="it-IT" sz="1100" b="0" kern="1200" baseline="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  <a:endParaRPr lang="it-IT" sz="1100" b="0" kern="1200" baseline="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615">
                <a:tc rowSpan="6"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3 SETTIMANA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con crema di zucchine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integrale al pomodoro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Crema di verdure* con crostini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Pasta olio e Pamigiano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Riso con crema di zafferano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4807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Prosciutto cotto </a:t>
                      </a:r>
                      <a:endParaRPr lang="it-IT" sz="1100" b="0" kern="1200" baseline="0" dirty="0">
                        <a:solidFill>
                          <a:srgbClr val="FF0066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Frittata con formaggio/uova strapazzate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Pollo arrosto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Merluzzo *con prezzemolo  e olive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3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Provolone </a:t>
                      </a:r>
                      <a:endParaRPr lang="it-IT" sz="1100" b="0" kern="1200" baseline="0" dirty="0">
                        <a:solidFill>
                          <a:srgbClr val="FF0066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626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Patate* prezzemolate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5140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e Julienne di carote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Fagiolini all’olio*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Spinaci* al Parmigiano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Pomodori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endParaRPr lang="it-IT" sz="11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057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</a:t>
                      </a:r>
                      <a:endParaRPr lang="it-IT" sz="1100" b="0" kern="1200" baseline="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728">
                <a:tc rowSpan="4"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  <a:cs typeface="Arial"/>
                        </a:rPr>
                        <a:t>4 SETTIMANA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Tagliatelle al pomodoro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Crema di verdure* con riso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Pasta al pesto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Ravioli magro burro salvia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Riso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all’inglese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9615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dirty="0">
                          <a:solidFill>
                            <a:schemeClr val="tx1"/>
                          </a:solidFill>
                          <a:latin typeface="+mj-lt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Mozzarella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Merluzzo/ Iimanda* gratinato/a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Affettato di tacchino</a:t>
                      </a:r>
                      <a:endParaRPr lang="it-IT" sz="1100" b="0" kern="1200" baseline="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Pollo arrosto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Uova strapazzate</a:t>
                      </a:r>
                      <a:r>
                        <a:rPr lang="it-IT" sz="11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Frittata</a:t>
                      </a:r>
                      <a:r>
                        <a:rPr lang="it-IT" sz="1100" b="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al </a:t>
                      </a:r>
                      <a:r>
                        <a:rPr lang="it-IT" sz="11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formaggio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057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Insalata verde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baseline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Patate* al prezzemolo</a:t>
                      </a:r>
                      <a:endParaRPr lang="it-IT" sz="1100" b="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Julienne di carote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Pomodori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Spinaci all’olio*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057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21437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11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  <a:endParaRPr lang="it-IT" sz="11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Frutta</a:t>
                      </a:r>
                      <a:r>
                        <a:rPr lang="it-IT" sz="11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fresca</a:t>
                      </a:r>
                      <a:endParaRPr lang="it-IT" sz="1100" b="0" kern="1200" baseline="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1247671" y="6451679"/>
            <a:ext cx="8486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8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“SI INFORMANO I CONSUMATORI CON ALLERGIE O INTOLLERANZE ALIMENTARI, o chi per essi (genitori/tutori), che gli alimenti e le bevande preparati e somministrati possono contenere uno o più dei seguenti allergeni come ingredienti o derivanti dal processo produttivo:  Cereali contenenti glutine (cioè grano, segale, orzo, avena, farro, kamut o i loro ceppi ibridati), crostacei, uova, pesce, arachidi, soia, latte, lattosio, frutta a guscio (cioè mandorle, nocciole, noci, noci di acagiù, noci di pecan, noci del Brasile, pistacchi, noci macadamia), sedano, senape, semi di sesamo, anidride solforosa e solfiti, lupini, molluschi e tutti i derivati dei prodotti in elenco (ai sensi del Reg. UE 1169/11 – allegato II e s.m.i.).</a:t>
            </a:r>
            <a:endParaRPr lang="it-IT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8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invitano i genitori/tutori dei consumatori allergici ad uno o più degli allergeni sopra riportati ad attivare l’iter di richiesta della dieta sanitaria</a:t>
            </a:r>
            <a:endParaRPr lang="it-IT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8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informazioni relative alla presenza di soggetti con allergie o intolleranze alimentari vengono raccolte mediante la presentazione di idonea certificazione medica e in fase di produzione vengono formulati pasti personalizzati, privi degli allergeni per cui risulta documentata una sensibilizzazione.”    </a:t>
            </a:r>
            <a:r>
              <a:rPr lang="it-IT" sz="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preparazioni gastronomiche contrassegnate con asterisco * potrebbero essere preparate con materie prime congelate/surgelate all'origine</a:t>
            </a:r>
            <a:r>
              <a:rPr lang="it-IT" sz="9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115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1C167F923CD3143B3EBAB62DB3A5A64" ma:contentTypeVersion="10" ma:contentTypeDescription="Creare un nuovo documento." ma:contentTypeScope="" ma:versionID="32fd596c0e950c4abc98a453d3583718">
  <xsd:schema xmlns:xsd="http://www.w3.org/2001/XMLSchema" xmlns:xs="http://www.w3.org/2001/XMLSchema" xmlns:p="http://schemas.microsoft.com/office/2006/metadata/properties" xmlns:ns3="599197a1-5219-4f0f-a7f7-63b903f64c68" targetNamespace="http://schemas.microsoft.com/office/2006/metadata/properties" ma:root="true" ma:fieldsID="93b1b8ccdd54a02a89fd471fa4318b3f" ns3:_="">
    <xsd:import namespace="599197a1-5219-4f0f-a7f7-63b903f64c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9197a1-5219-4f0f-a7f7-63b903f64c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523790-E7F3-43B6-B6B9-1A6F94C91C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EC84AD-F99A-43D6-AFFE-58C933762AE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99197a1-5219-4f0f-a7f7-63b903f64c68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A7C7442-3C8D-46FC-9F34-22C93EC8CF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9197a1-5219-4f0f-a7f7-63b903f64c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7276</TotalTime>
  <Words>545</Words>
  <Application>Microsoft Office PowerPoint</Application>
  <PresentationFormat>Personalizzato</PresentationFormat>
  <Paragraphs>108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Gotham-Medium</vt:lpstr>
      <vt:lpstr>Times New Roman</vt:lpstr>
      <vt:lpstr>Tema di Office</vt:lpstr>
      <vt:lpstr>Menù ESTIVO GORLA MINORE PRIM. Primavera- Estate | Anno Scolastico 2025-2026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Scuole Comune di XXX Primavera- Estate | Anno Scolastico 2018-2019</dc:title>
  <dc:creator>Utente4</dc:creator>
  <cp:keywords>4 settimane; Cirghiotto; template menu; menu; POWER POINT; template</cp:keywords>
  <cp:lastModifiedBy>Luisella Cermisoni</cp:lastModifiedBy>
  <cp:revision>125</cp:revision>
  <cp:lastPrinted>2025-04-24T06:44:57Z</cp:lastPrinted>
  <dcterms:created xsi:type="dcterms:W3CDTF">2019-06-10T07:41:29Z</dcterms:created>
  <dcterms:modified xsi:type="dcterms:W3CDTF">2025-09-18T08:41:33Z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0x01010081C167F923CD3143B3EBAB62DB3A5A64</vt:lpwstr>
  </property>
  <property fmtid="{D5CDD505-2E9C-101B-9397-08002B2CF9AE}" pid="3" name="e81da6fad08c419ab7e1a8ebd5dce251">
    <vt:lpwstr>2019|f089f57a-336c-4409-8c31-cf7215494b8e</vt:lpwstr>
  </property>
  <property fmtid="{D5CDD505-2E9C-101B-9397-08002B2CF9AE}" pid="4" name="TaxCatchAll">
    <vt:lpwstr>45;#2019</vt:lpwstr>
  </property>
  <property fmtid="{D5CDD505-2E9C-101B-9397-08002B2CF9AE}" pid="5" name="TaxKeyword">
    <vt:lpwstr>131;#POWER POINT|82ed11eb-b2d8-4f94-8474-7527a43529fa;#225;#menu|c05b870c-f84c-45ee-b68e-666eb4664dbe;#197;#Cirghiotto|745bb7e9-35a2-4314-9e10-450366324560;#142;#template|d0e390c6-b09d-4c8a-a62b-4e746fcda441;#309;#template menu|abcbdc46-27ea-43a7-a39f-c26</vt:lpwstr>
  </property>
  <property fmtid="{D5CDD505-2E9C-101B-9397-08002B2CF9AE}" pid="6" name="CIRAreaCompetenza">
    <vt:lpwstr/>
  </property>
  <property fmtid="{D5CDD505-2E9C-101B-9397-08002B2CF9AE}" pid="7" name="CIRAnno">
    <vt:lpwstr>45;#2019|f089f57a-336c-4409-8c31-cf7215494b8e</vt:lpwstr>
  </property>
  <property fmtid="{D5CDD505-2E9C-101B-9397-08002B2CF9AE}" pid="8" name="CIROrganizzazione">
    <vt:lpwstr/>
  </property>
  <property fmtid="{D5CDD505-2E9C-101B-9397-08002B2CF9AE}" pid="9" name="CIRGruppo">
    <vt:lpwstr/>
  </property>
  <property fmtid="{D5CDD505-2E9C-101B-9397-08002B2CF9AE}" pid="10" name="CIRArea">
    <vt:lpwstr/>
  </property>
</Properties>
</file>