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4"/>
  </p:sldMasterIdLst>
  <p:notesMasterIdLst>
    <p:notesMasterId r:id="rId6"/>
  </p:notesMasterIdLst>
  <p:sldIdLst>
    <p:sldId id="300" r:id="rId5"/>
  </p:sldIdLst>
  <p:sldSz cx="10691813" cy="7559675"/>
  <p:notesSz cx="6797675" cy="99298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81">
          <p15:clr>
            <a:srgbClr val="A4A3A4"/>
          </p15:clr>
        </p15:guide>
        <p15:guide id="2" pos="649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9EAB3"/>
    <a:srgbClr val="0033CC"/>
    <a:srgbClr val="00FF99"/>
    <a:srgbClr val="FF0066"/>
    <a:srgbClr val="EDF97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8D0E2F6-3919-4397-885F-01763F0B66BF}" v="312" dt="2021-03-01T10:17:04.38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226" autoAdjust="0"/>
    <p:restoredTop sz="94705"/>
  </p:normalViewPr>
  <p:slideViewPr>
    <p:cSldViewPr snapToGrid="0" snapToObjects="1">
      <p:cViewPr varScale="1">
        <p:scale>
          <a:sx n="99" d="100"/>
          <a:sy n="99" d="100"/>
        </p:scale>
        <p:origin x="1656" y="72"/>
      </p:cViewPr>
      <p:guideLst>
        <p:guide orient="horz" pos="2381"/>
        <p:guide pos="649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360045" cy="36004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821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50444" y="0"/>
            <a:ext cx="2945659" cy="49821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CCC767-4D08-B649-8B6A-63111BEF20DE}" type="datetimeFigureOut">
              <a:rPr lang="it-IT" smtClean="0"/>
              <a:t>27/02/2025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030288" y="1241425"/>
            <a:ext cx="473710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79768" y="4778723"/>
            <a:ext cx="5438140" cy="390986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1" y="9431599"/>
            <a:ext cx="2945659" cy="49821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50444" y="9431599"/>
            <a:ext cx="2945659" cy="49821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81EEE85-BA52-EF4B-8E17-21D7E00C81A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958666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81EEE85-BA52-EF4B-8E17-21D7E00C81AC}" type="slidenum">
              <a:rPr lang="it-IT" smtClean="0">
                <a:solidFill>
                  <a:prstClr val="black"/>
                </a:solidFill>
              </a:rPr>
              <a:pPr/>
              <a:t>1</a:t>
            </a:fld>
            <a:endParaRPr lang="it-IT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59141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1886" y="1237197"/>
            <a:ext cx="9088041" cy="2631887"/>
          </a:xfrm>
        </p:spPr>
        <p:txBody>
          <a:bodyPr anchor="b"/>
          <a:lstStyle>
            <a:lvl1pPr algn="ctr">
              <a:defRPr sz="6614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6477" y="3970580"/>
            <a:ext cx="8018860" cy="1825171"/>
          </a:xfrm>
        </p:spPr>
        <p:txBody>
          <a:bodyPr/>
          <a:lstStyle>
            <a:lvl1pPr marL="0" indent="0" algn="ctr">
              <a:buNone/>
              <a:defRPr sz="2646"/>
            </a:lvl1pPr>
            <a:lvl2pPr marL="503972" indent="0" algn="ctr">
              <a:buNone/>
              <a:defRPr sz="2205"/>
            </a:lvl2pPr>
            <a:lvl3pPr marL="1007943" indent="0" algn="ctr">
              <a:buNone/>
              <a:defRPr sz="1984"/>
            </a:lvl3pPr>
            <a:lvl4pPr marL="1511915" indent="0" algn="ctr">
              <a:buNone/>
              <a:defRPr sz="1764"/>
            </a:lvl4pPr>
            <a:lvl5pPr marL="2015886" indent="0" algn="ctr">
              <a:buNone/>
              <a:defRPr sz="1764"/>
            </a:lvl5pPr>
            <a:lvl6pPr marL="2519858" indent="0" algn="ctr">
              <a:buNone/>
              <a:defRPr sz="1764"/>
            </a:lvl6pPr>
            <a:lvl7pPr marL="3023829" indent="0" algn="ctr">
              <a:buNone/>
              <a:defRPr sz="1764"/>
            </a:lvl7pPr>
            <a:lvl8pPr marL="3527801" indent="0" algn="ctr">
              <a:buNone/>
              <a:defRPr sz="1764"/>
            </a:lvl8pPr>
            <a:lvl9pPr marL="4031772" indent="0" algn="ctr">
              <a:buNone/>
              <a:defRPr sz="1764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DD6FA-E2AF-DC43-858D-1B8D02180AEC}" type="datetimeFigureOut">
              <a:rPr lang="it-IT" smtClean="0"/>
              <a:t>27/02/2025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0D06D-47A6-3446-AC4F-D121D293084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137334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DD6FA-E2AF-DC43-858D-1B8D02180AEC}" type="datetimeFigureOut">
              <a:rPr lang="it-IT" smtClean="0"/>
              <a:t>27/02/2025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0D06D-47A6-3446-AC4F-D121D293084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363478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51329" y="402483"/>
            <a:ext cx="2305422" cy="6406475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5063" y="402483"/>
            <a:ext cx="6782619" cy="6406475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DD6FA-E2AF-DC43-858D-1B8D02180AEC}" type="datetimeFigureOut">
              <a:rPr lang="it-IT" smtClean="0"/>
              <a:t>27/02/2025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0D06D-47A6-3446-AC4F-D121D293084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318730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DD6FA-E2AF-DC43-858D-1B8D02180AEC}" type="datetimeFigureOut">
              <a:rPr lang="it-IT" smtClean="0"/>
              <a:t>27/02/2025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0D06D-47A6-3446-AC4F-D121D293084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999180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9494" y="1884671"/>
            <a:ext cx="9221689" cy="3144614"/>
          </a:xfrm>
        </p:spPr>
        <p:txBody>
          <a:bodyPr anchor="b"/>
          <a:lstStyle>
            <a:lvl1pPr>
              <a:defRPr sz="6614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9494" y="5059035"/>
            <a:ext cx="9221689" cy="1653678"/>
          </a:xfrm>
        </p:spPr>
        <p:txBody>
          <a:bodyPr/>
          <a:lstStyle>
            <a:lvl1pPr marL="0" indent="0">
              <a:buNone/>
              <a:defRPr sz="2646">
                <a:solidFill>
                  <a:schemeClr val="tx1"/>
                </a:solidFill>
              </a:defRPr>
            </a:lvl1pPr>
            <a:lvl2pPr marL="503972" indent="0">
              <a:buNone/>
              <a:defRPr sz="2205">
                <a:solidFill>
                  <a:schemeClr val="tx1">
                    <a:tint val="75000"/>
                  </a:schemeClr>
                </a:solidFill>
              </a:defRPr>
            </a:lvl2pPr>
            <a:lvl3pPr marL="1007943" indent="0">
              <a:buNone/>
              <a:defRPr sz="1984">
                <a:solidFill>
                  <a:schemeClr val="tx1">
                    <a:tint val="75000"/>
                  </a:schemeClr>
                </a:solidFill>
              </a:defRPr>
            </a:lvl3pPr>
            <a:lvl4pPr marL="1511915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4pPr>
            <a:lvl5pPr marL="2015886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5pPr>
            <a:lvl6pPr marL="2519858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6pPr>
            <a:lvl7pPr marL="3023829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7pPr>
            <a:lvl8pPr marL="3527801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8pPr>
            <a:lvl9pPr marL="4031772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DD6FA-E2AF-DC43-858D-1B8D02180AEC}" type="datetimeFigureOut">
              <a:rPr lang="it-IT" smtClean="0"/>
              <a:t>27/02/2025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0D06D-47A6-3446-AC4F-D121D293084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237882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5062" y="2012414"/>
            <a:ext cx="4544021" cy="4796544"/>
          </a:xfrm>
        </p:spPr>
        <p:txBody>
          <a:bodyPr/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12730" y="2012414"/>
            <a:ext cx="4544021" cy="4796544"/>
          </a:xfrm>
        </p:spPr>
        <p:txBody>
          <a:bodyPr/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DD6FA-E2AF-DC43-858D-1B8D02180AEC}" type="datetimeFigureOut">
              <a:rPr lang="it-IT" smtClean="0"/>
              <a:t>27/02/2025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0D06D-47A6-3446-AC4F-D121D293084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34948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402484"/>
            <a:ext cx="9221689" cy="1461188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1853171"/>
            <a:ext cx="4523137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6456" y="2761381"/>
            <a:ext cx="4523137" cy="4061576"/>
          </a:xfrm>
        </p:spPr>
        <p:txBody>
          <a:bodyPr/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12731" y="1853171"/>
            <a:ext cx="4545413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12731" y="2761381"/>
            <a:ext cx="4545413" cy="4061576"/>
          </a:xfrm>
        </p:spPr>
        <p:txBody>
          <a:bodyPr/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DD6FA-E2AF-DC43-858D-1B8D02180AEC}" type="datetimeFigureOut">
              <a:rPr lang="it-IT" smtClean="0"/>
              <a:t>27/02/2025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0D06D-47A6-3446-AC4F-D121D293084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968518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DD6FA-E2AF-DC43-858D-1B8D02180AEC}" type="datetimeFigureOut">
              <a:rPr lang="it-IT" smtClean="0"/>
              <a:t>27/02/2025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0D06D-47A6-3446-AC4F-D121D293084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152686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DD6FA-E2AF-DC43-858D-1B8D02180AEC}" type="datetimeFigureOut">
              <a:rPr lang="it-IT" smtClean="0"/>
              <a:t>27/02/2025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0D06D-47A6-3446-AC4F-D121D293084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193741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45413" y="1088455"/>
            <a:ext cx="5412730" cy="5372269"/>
          </a:xfrm>
        </p:spPr>
        <p:txBody>
          <a:bodyPr/>
          <a:lstStyle>
            <a:lvl1pPr>
              <a:defRPr sz="3527"/>
            </a:lvl1pPr>
            <a:lvl2pPr>
              <a:defRPr sz="3086"/>
            </a:lvl2pPr>
            <a:lvl3pPr>
              <a:defRPr sz="2646"/>
            </a:lvl3pPr>
            <a:lvl4pPr>
              <a:defRPr sz="2205"/>
            </a:lvl4pPr>
            <a:lvl5pPr>
              <a:defRPr sz="2205"/>
            </a:lvl5pPr>
            <a:lvl6pPr>
              <a:defRPr sz="2205"/>
            </a:lvl6pPr>
            <a:lvl7pPr>
              <a:defRPr sz="2205"/>
            </a:lvl7pPr>
            <a:lvl8pPr>
              <a:defRPr sz="2205"/>
            </a:lvl8pPr>
            <a:lvl9pPr>
              <a:defRPr sz="2205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DD6FA-E2AF-DC43-858D-1B8D02180AEC}" type="datetimeFigureOut">
              <a:rPr lang="it-IT" smtClean="0"/>
              <a:t>27/02/2025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0D06D-47A6-3446-AC4F-D121D293084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836670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45413" y="1088455"/>
            <a:ext cx="5412730" cy="5372269"/>
          </a:xfrm>
        </p:spPr>
        <p:txBody>
          <a:bodyPr anchor="t"/>
          <a:lstStyle>
            <a:lvl1pPr marL="0" indent="0">
              <a:buNone/>
              <a:defRPr sz="3527"/>
            </a:lvl1pPr>
            <a:lvl2pPr marL="503972" indent="0">
              <a:buNone/>
              <a:defRPr sz="3086"/>
            </a:lvl2pPr>
            <a:lvl3pPr marL="1007943" indent="0">
              <a:buNone/>
              <a:defRPr sz="2646"/>
            </a:lvl3pPr>
            <a:lvl4pPr marL="1511915" indent="0">
              <a:buNone/>
              <a:defRPr sz="2205"/>
            </a:lvl4pPr>
            <a:lvl5pPr marL="2015886" indent="0">
              <a:buNone/>
              <a:defRPr sz="2205"/>
            </a:lvl5pPr>
            <a:lvl6pPr marL="2519858" indent="0">
              <a:buNone/>
              <a:defRPr sz="2205"/>
            </a:lvl6pPr>
            <a:lvl7pPr marL="3023829" indent="0">
              <a:buNone/>
              <a:defRPr sz="2205"/>
            </a:lvl7pPr>
            <a:lvl8pPr marL="3527801" indent="0">
              <a:buNone/>
              <a:defRPr sz="2205"/>
            </a:lvl8pPr>
            <a:lvl9pPr marL="4031772" indent="0">
              <a:buNone/>
              <a:defRPr sz="2205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DD6FA-E2AF-DC43-858D-1B8D02180AEC}" type="datetimeFigureOut">
              <a:rPr lang="it-IT" smtClean="0"/>
              <a:t>27/02/2025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0D06D-47A6-3446-AC4F-D121D293084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431471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5062" y="402484"/>
            <a:ext cx="9221689" cy="14611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5062" y="2012414"/>
            <a:ext cx="9221689" cy="47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8DD6FA-E2AF-DC43-858D-1B8D02180AEC}" type="datetimeFigureOut">
              <a:rPr lang="it-IT" smtClean="0"/>
              <a:t>27/02/2025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D0D06D-47A6-3446-AC4F-D121D293084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445906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1007943" rtl="0" eaLnBrk="1" latinLnBrk="0" hangingPunct="1">
        <a:lnSpc>
          <a:spcPct val="90000"/>
        </a:lnSpc>
        <a:spcBef>
          <a:spcPct val="0"/>
        </a:spcBef>
        <a:buNone/>
        <a:defRPr sz="485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986" indent="-251986" algn="l" defTabSz="1007943" rtl="0" eaLnBrk="1" latinLnBrk="0" hangingPunct="1">
        <a:lnSpc>
          <a:spcPct val="90000"/>
        </a:lnSpc>
        <a:spcBef>
          <a:spcPts val="1102"/>
        </a:spcBef>
        <a:buFont typeface="Arial" panose="020B0604020202020204" pitchFamily="34" charset="0"/>
        <a:buChar char="•"/>
        <a:defRPr sz="3086" kern="1200">
          <a:solidFill>
            <a:schemeClr val="tx1"/>
          </a:solidFill>
          <a:latin typeface="+mn-lt"/>
          <a:ea typeface="+mn-ea"/>
          <a:cs typeface="+mn-cs"/>
        </a:defRPr>
      </a:lvl1pPr>
      <a:lvl2pPr marL="75595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646" kern="1200">
          <a:solidFill>
            <a:schemeClr val="tx1"/>
          </a:solidFill>
          <a:latin typeface="+mn-lt"/>
          <a:ea typeface="+mn-ea"/>
          <a:cs typeface="+mn-cs"/>
        </a:defRPr>
      </a:lvl2pPr>
      <a:lvl3pPr marL="1259929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205" kern="1200">
          <a:solidFill>
            <a:schemeClr val="tx1"/>
          </a:solidFill>
          <a:latin typeface="+mn-lt"/>
          <a:ea typeface="+mn-ea"/>
          <a:cs typeface="+mn-cs"/>
        </a:defRPr>
      </a:lvl3pPr>
      <a:lvl4pPr marL="1763900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267872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771844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275815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77978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283758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olo 1">
            <a:extLst>
              <a:ext uri="{FF2B5EF4-FFF2-40B4-BE49-F238E27FC236}">
                <a16:creationId xmlns:a16="http://schemas.microsoft.com/office/drawing/2014/main" id="{E3A60BB4-8A58-5E4A-91FB-22912E033E4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-139923" y="134754"/>
            <a:ext cx="10691813" cy="668292"/>
          </a:xfrm>
        </p:spPr>
        <p:txBody>
          <a:bodyPr anchor="t">
            <a:normAutofit fontScale="90000"/>
          </a:bodyPr>
          <a:lstStyle/>
          <a:p>
            <a:r>
              <a:rPr lang="it-IT" sz="2222" dirty="0">
                <a:latin typeface="Gotham-Medium"/>
                <a:cs typeface="Gotham-Medium"/>
              </a:rPr>
              <a:t>Menù Invernale revisione febbraio  2025 – COMUNE GORLA MINORE- Primaria Parini</a:t>
            </a:r>
          </a:p>
        </p:txBody>
      </p:sp>
      <p:graphicFrame>
        <p:nvGraphicFramePr>
          <p:cNvPr id="8" name="Tabella 7">
            <a:extLst>
              <a:ext uri="{FF2B5EF4-FFF2-40B4-BE49-F238E27FC236}">
                <a16:creationId xmlns:a16="http://schemas.microsoft.com/office/drawing/2014/main" id="{4E389CA4-FDD1-A047-8121-86CF3E1CA69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43076715"/>
              </p:ext>
            </p:extLst>
          </p:nvPr>
        </p:nvGraphicFramePr>
        <p:xfrm>
          <a:off x="139917" y="601485"/>
          <a:ext cx="10411973" cy="5751867"/>
        </p:xfrm>
        <a:graphic>
          <a:graphicData uri="http://schemas.openxmlformats.org/drawingml/2006/table">
            <a:tbl>
              <a:tblPr firstRow="1" bandRow="1">
                <a:effectLst/>
                <a:tableStyleId>{5940675A-B579-460E-94D1-54222C63F5DA}</a:tableStyleId>
              </a:tblPr>
              <a:tblGrid>
                <a:gridCol w="100981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5182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6816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650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5691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4238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56133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15803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319496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29299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691148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</a:tblGrid>
              <a:tr h="199820">
                <a:tc rowSpan="2" gridSpan="2">
                  <a:txBody>
                    <a:bodyPr/>
                    <a:lstStyle/>
                    <a:p>
                      <a:endParaRPr lang="it-IT" sz="900" dirty="0">
                        <a:latin typeface="+mj-lt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b="1" dirty="0">
                          <a:solidFill>
                            <a:schemeClr val="bg1"/>
                          </a:solidFill>
                          <a:latin typeface="+mj-lt"/>
                        </a:rPr>
                        <a:t>LUNEDÌ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it-IT" sz="1200" b="1" dirty="0">
                          <a:solidFill>
                            <a:schemeClr val="bg1"/>
                          </a:solidFill>
                          <a:latin typeface="+mj-lt"/>
                        </a:rPr>
                        <a:t>MARTEDÌ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it-IT" sz="1200" b="1" dirty="0">
                          <a:solidFill>
                            <a:schemeClr val="bg1"/>
                          </a:solidFill>
                          <a:latin typeface="+mj-lt"/>
                        </a:rPr>
                        <a:t>MERCOLEDÌ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it-IT" sz="1200" b="1" dirty="0">
                          <a:solidFill>
                            <a:schemeClr val="bg1"/>
                          </a:solidFill>
                          <a:latin typeface="+mj-lt"/>
                        </a:rPr>
                        <a:t>GIOVEDÌ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it-IT" sz="1200" b="1" dirty="0">
                          <a:solidFill>
                            <a:schemeClr val="bg1"/>
                          </a:solidFill>
                          <a:latin typeface="+mj-lt"/>
                        </a:rPr>
                        <a:t>VENERDÌ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534">
                <a:tc gridSpan="2"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endParaRPr lang="it-IT" sz="2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1704">
                <a:tc rowSpan="4">
                  <a:txBody>
                    <a:bodyPr/>
                    <a:lstStyle/>
                    <a:p>
                      <a:pPr algn="ctr"/>
                      <a:r>
                        <a:rPr lang="it-IT" sz="900" b="1" dirty="0">
                          <a:solidFill>
                            <a:schemeClr val="tx1"/>
                          </a:solidFill>
                          <a:latin typeface="+mj-lt"/>
                          <a:cs typeface="Arial"/>
                        </a:rPr>
                        <a:t>1 SETTIMANA 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000" b="1" dirty="0">
                          <a:solidFill>
                            <a:schemeClr val="tx1"/>
                          </a:solidFill>
                          <a:latin typeface="+mj-lt"/>
                        </a:rPr>
                        <a:t>PRIMO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it-IT" sz="10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Passato di legumi e ortaggi*  con crostini </a:t>
                      </a:r>
                      <a:endParaRPr lang="it-IT" sz="1000" b="0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000" b="0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0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Pasta con olio aromatizzato e Parmigiano</a:t>
                      </a: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000" b="0" kern="1200" cap="none" baseline="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000" b="0" kern="1200" cap="none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Pasta al pesto  </a:t>
                      </a: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000" b="1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0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Pasta con crema alla zucca*</a:t>
                      </a: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it-IT" sz="1000" b="0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Riso al pomodoro</a:t>
                      </a: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7233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000" b="1" dirty="0">
                          <a:solidFill>
                            <a:schemeClr val="tx1"/>
                          </a:solidFill>
                          <a:latin typeface="+mj-lt"/>
                        </a:rPr>
                        <a:t>SECONDO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0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Provolone ½ porzione</a:t>
                      </a:r>
                      <a:endParaRPr lang="it-IT" sz="1000" b="0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000" b="0" kern="1200" cap="none" baseline="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000" b="0" kern="1200" cap="none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Arista al forno con rosmarino</a:t>
                      </a: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000" b="1" kern="1200" cap="none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0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it-IT" sz="1000" b="0" kern="1200" cap="none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Merluzzo* al pomodoro</a:t>
                      </a: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000" b="1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0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Sovracoscia</a:t>
                      </a:r>
                      <a:r>
                        <a:rPr lang="it-IT" sz="1000" b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di pollo arrosto</a:t>
                      </a: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0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0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Uova strapazzate</a:t>
                      </a: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97233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521437" rtl="0" eaLnBrk="1" latinLnBrk="0" hangingPunct="1"/>
                      <a:r>
                        <a:rPr lang="it-IT" sz="1000" b="1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CONTORNO 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0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Patate* al forno </a:t>
                      </a:r>
                      <a:endParaRPr lang="it-IT" sz="1000" b="0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000" b="0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0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Fagiolini* trifolati</a:t>
                      </a: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0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0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Spinaci* all’olio aromatizzato</a:t>
                      </a: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000" b="0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0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Julienne di carote con mais</a:t>
                      </a: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it-IT" sz="1000" b="0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Insalata con olive nere </a:t>
                      </a: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5232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521437" rtl="0" eaLnBrk="1" latinLnBrk="0" hangingPunct="1"/>
                      <a:r>
                        <a:rPr lang="it-IT" sz="1000" b="1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FRUTTA 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it-IT" sz="10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Frutta</a:t>
                      </a:r>
                      <a:r>
                        <a:rPr lang="it-IT" sz="1000" b="0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 fresca di stagione</a:t>
                      </a: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it-IT" sz="1000" b="0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it-IT" sz="10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Frutta</a:t>
                      </a:r>
                      <a:r>
                        <a:rPr lang="it-IT" sz="1000" b="0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 fresca di stagione</a:t>
                      </a: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it-IT" sz="1000" b="0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it-IT" sz="10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Frutta fresca di stagione</a:t>
                      </a: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it-IT" sz="1000" b="0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it-IT" sz="10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Frutta fresca di stagione</a:t>
                      </a: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it-IT" sz="1000" b="0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Frutta fresca di stagione</a:t>
                      </a: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11704">
                <a:tc rowSpan="4">
                  <a:txBody>
                    <a:bodyPr/>
                    <a:lstStyle/>
                    <a:p>
                      <a:pPr algn="ctr"/>
                      <a:r>
                        <a:rPr lang="it-IT" sz="900" b="1" dirty="0">
                          <a:solidFill>
                            <a:schemeClr val="tx1"/>
                          </a:solidFill>
                          <a:latin typeface="+mj-lt"/>
                          <a:cs typeface="Arial"/>
                        </a:rPr>
                        <a:t>2 SETTIMANA 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000" b="1" dirty="0">
                          <a:solidFill>
                            <a:schemeClr val="tx1"/>
                          </a:solidFill>
                          <a:latin typeface="+mj-lt"/>
                        </a:rPr>
                        <a:t>PRIMO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0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Pizza</a:t>
                      </a:r>
                      <a:r>
                        <a:rPr lang="it-IT" sz="1000" b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margherita</a:t>
                      </a:r>
                      <a:endParaRPr lang="it-IT" sz="10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000" b="0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0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Pasta con pomodoro e olive </a:t>
                      </a: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000" b="1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0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Riso con crema allo zafferano</a:t>
                      </a: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000" b="0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0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Crema di ortaggi* e crostini</a:t>
                      </a:r>
                      <a:endParaRPr lang="it-IT" sz="1000" b="0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it-IT" sz="1000" b="0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Pasta con pomodoro,  ricotta e basilico </a:t>
                      </a: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43087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000" b="1" dirty="0">
                          <a:solidFill>
                            <a:schemeClr val="tx1"/>
                          </a:solidFill>
                          <a:latin typeface="+mj-lt"/>
                        </a:rPr>
                        <a:t>SECONDO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000" b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Mozzarella ½ porzione</a:t>
                      </a: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000" b="0" kern="1200" spc="-2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000" b="0" kern="1200" spc="-2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Trancetto di merluzzo* gratinato</a:t>
                      </a: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it-IT" sz="1000" b="0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it-IT" sz="10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Arista al latte</a:t>
                      </a: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it-IT" sz="1000" b="0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it-IT" sz="10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Bocconcini di pollo gratinati</a:t>
                      </a: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0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0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Uova strapazzate</a:t>
                      </a: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97233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521437" rtl="0" eaLnBrk="1" latinLnBrk="0" hangingPunct="1"/>
                      <a:r>
                        <a:rPr lang="it-IT" sz="1000" b="1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CONTORNO 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0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Fagiolini* all’olio</a:t>
                      </a:r>
                      <a:endParaRPr lang="it-IT" sz="1000" b="0" u="none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000" b="0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000" b="0" u="non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Insalata mista</a:t>
                      </a:r>
                      <a:r>
                        <a:rPr lang="it-IT" sz="1000" b="0" u="non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verde e rossa</a:t>
                      </a:r>
                      <a:endParaRPr lang="it-IT" sz="1000" b="0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it-IT" sz="1000" b="0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it-IT" sz="10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Insalata e cavolo cappuccio </a:t>
                      </a: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it-IT" sz="1000" b="0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it-IT" sz="10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Purè di patate*</a:t>
                      </a: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1007943" rtl="0" eaLnBrk="1" fontAlgn="ctr" latinLnBrk="0" hangingPunct="1"/>
                      <a:endParaRPr lang="it-IT" sz="10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007943" rtl="0" eaLnBrk="1" fontAlgn="ctr" latinLnBrk="0" hangingPunct="1"/>
                      <a:r>
                        <a:rPr lang="it-IT" sz="10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Julienne di finocchi</a:t>
                      </a: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94391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521437" rtl="0" eaLnBrk="1" latinLnBrk="0" hangingPunct="1"/>
                      <a:r>
                        <a:rPr lang="it-IT" sz="10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FRUTTA</a:t>
                      </a:r>
                      <a:r>
                        <a:rPr lang="it-IT" sz="1000" b="1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it-IT" sz="10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Frutta</a:t>
                      </a:r>
                      <a:r>
                        <a:rPr lang="it-IT" sz="1000" b="0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 fresca di stagione</a:t>
                      </a: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it-IT" sz="1000" b="0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it-IT" sz="10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Frutta</a:t>
                      </a:r>
                      <a:r>
                        <a:rPr lang="it-IT" sz="1000" b="0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 fresca di stagione</a:t>
                      </a: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it-IT" sz="1000" b="0" kern="1200" baseline="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it-IT" sz="10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Frutta fresca di stagione</a:t>
                      </a: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it-IT" sz="1000" b="0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it-IT" sz="10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Frutta fresca di stagione</a:t>
                      </a: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it-IT" sz="1000" b="0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Frutta fresca di stagione</a:t>
                      </a: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7396">
                <a:tc rowSpan="4">
                  <a:txBody>
                    <a:bodyPr/>
                    <a:lstStyle/>
                    <a:p>
                      <a:pPr marL="0" marR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900" b="1" dirty="0">
                          <a:solidFill>
                            <a:schemeClr val="tx1"/>
                          </a:solidFill>
                          <a:latin typeface="+mj-lt"/>
                          <a:cs typeface="Arial"/>
                        </a:rPr>
                        <a:t>3 SETTIMANA</a:t>
                      </a:r>
                      <a:endParaRPr lang="it-IT" sz="9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Arial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000" b="1" dirty="0">
                          <a:solidFill>
                            <a:schemeClr val="tx1"/>
                          </a:solidFill>
                          <a:latin typeface="+mj-lt"/>
                        </a:rPr>
                        <a:t>PRIMO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algn="ctr" defTabSz="1007943" rtl="0" eaLnBrk="1" fontAlgn="ctr" latinLnBrk="0" hangingPunct="1"/>
                      <a:r>
                        <a:rPr lang="it-IT" sz="10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Pasta al pesto</a:t>
                      </a:r>
                      <a:r>
                        <a:rPr lang="it-IT" sz="1000" b="0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  <a:endParaRPr lang="it-IT" sz="1000" b="0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1007943" rtl="0" eaLnBrk="1" fontAlgn="ctr" latinLnBrk="0" hangingPunct="1"/>
                      <a:endParaRPr lang="it-IT" sz="1000" b="0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algn="ctr" defTabSz="1007943" rtl="0" eaLnBrk="1" fontAlgn="ctr" latinLnBrk="0" hangingPunct="1"/>
                      <a:r>
                        <a:rPr lang="it-IT" sz="10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Pasta</a:t>
                      </a:r>
                      <a:r>
                        <a:rPr lang="it-IT" sz="1000" b="0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 i</a:t>
                      </a:r>
                      <a:r>
                        <a:rPr lang="it-IT" sz="10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ntegrale</a:t>
                      </a:r>
                      <a:r>
                        <a:rPr lang="it-IT" sz="1000" b="0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  <a:r>
                        <a:rPr lang="it-IT" sz="10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con ragù di verdure*</a:t>
                      </a: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000" b="1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0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Polenta</a:t>
                      </a: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000" b="1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0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Gnocchi al pomodoro</a:t>
                      </a: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000" b="0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0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Pasta</a:t>
                      </a:r>
                      <a:r>
                        <a:rPr lang="it-IT" sz="1000" b="0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 in salsa rosa (pomodoro e besciamella)</a:t>
                      </a:r>
                      <a:endParaRPr lang="it-IT" sz="1000" b="0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11704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000" b="1" dirty="0">
                          <a:solidFill>
                            <a:schemeClr val="tx1"/>
                          </a:solidFill>
                          <a:latin typeface="+mj-lt"/>
                        </a:rPr>
                        <a:t>SECONDO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algn="ctr" defTabSz="1007943" rtl="0" eaLnBrk="1" fontAlgn="ctr" latinLnBrk="0" hangingPunct="1"/>
                      <a:r>
                        <a:rPr lang="it-IT" sz="10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Polpette* in umido</a:t>
                      </a: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000" b="0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0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Quadratino di frittata al formaggio al forno</a:t>
                      </a: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000" b="1" kern="1200" cap="none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000" b="0" kern="1200" cap="none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Bruscitt</a:t>
                      </a: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1007943" rtl="0" eaLnBrk="1" fontAlgn="ctr" latinLnBrk="0" hangingPunct="1"/>
                      <a:endParaRPr lang="it-IT" sz="1000" b="1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algn="ctr" defTabSz="1007943" rtl="0" eaLnBrk="1" fontAlgn="ctr" latinLnBrk="0" hangingPunct="1"/>
                      <a:r>
                        <a:rPr lang="it-IT" sz="10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Carrè</a:t>
                      </a:r>
                      <a:r>
                        <a:rPr lang="it-IT" sz="1000" b="0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 di maiale al forno con aromi</a:t>
                      </a:r>
                      <a:endParaRPr lang="it-IT" sz="1000" b="0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000" b="1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0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Limanda/ passera*</a:t>
                      </a:r>
                      <a:r>
                        <a:rPr lang="it-IT" sz="1000" b="0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 con olive e prezzemolo</a:t>
                      </a:r>
                      <a:endParaRPr lang="it-IT" sz="1000" b="0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59033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521437" rtl="0" eaLnBrk="1" latinLnBrk="0" hangingPunct="1"/>
                      <a:r>
                        <a:rPr lang="it-IT" sz="1000" b="1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CONTORNO 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0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Julienne di carote e mais</a:t>
                      </a:r>
                      <a:endParaRPr lang="it-IT" sz="1000" b="0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1007943" rtl="0" eaLnBrk="1" fontAlgn="ctr" latinLnBrk="0" hangingPunct="1"/>
                      <a:endParaRPr lang="it-IT" sz="1000" b="0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algn="ctr" defTabSz="1007943" rtl="0" eaLnBrk="1" fontAlgn="ctr" latinLnBrk="0" hangingPunct="1"/>
                      <a:r>
                        <a:rPr lang="it-IT" sz="10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Spinaci* all’olio</a:t>
                      </a: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1007943" rtl="0" eaLnBrk="1" fontAlgn="ctr" latinLnBrk="0" hangingPunct="1"/>
                      <a:endParaRPr lang="it-IT" sz="1000" b="1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algn="ctr" defTabSz="1007943" rtl="0" eaLnBrk="1" fontAlgn="ctr" latinLnBrk="0" hangingPunct="1"/>
                      <a:r>
                        <a:rPr lang="it-IT" sz="10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Fagiolini*</a:t>
                      </a:r>
                      <a:r>
                        <a:rPr lang="it-IT" sz="1000" b="0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 all’olio</a:t>
                      </a:r>
                      <a:endParaRPr lang="it-IT" sz="1000" b="0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000" b="1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0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Insalata verde con olive</a:t>
                      </a: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000" b="0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000" b="0" u="non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Insalata mista</a:t>
                      </a:r>
                      <a:r>
                        <a:rPr lang="it-IT" sz="1000" b="0" u="non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verde e rossa</a:t>
                      </a:r>
                      <a:endParaRPr lang="it-IT" sz="10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611301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521437" rtl="0" eaLnBrk="1" latinLnBrk="0" hangingPunct="1"/>
                      <a:r>
                        <a:rPr lang="it-IT" sz="10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FRUTTA</a:t>
                      </a:r>
                      <a:r>
                        <a:rPr lang="it-IT" sz="1000" b="1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it-IT" sz="10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Frutta</a:t>
                      </a:r>
                      <a:r>
                        <a:rPr lang="it-IT" sz="1000" b="0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 fresca di stagione </a:t>
                      </a: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it-IT" sz="1000" b="0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it-IT" sz="10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Frutta</a:t>
                      </a:r>
                      <a:r>
                        <a:rPr lang="it-IT" sz="1000" b="0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 fresca di stagione</a:t>
                      </a: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it-IT" sz="1000" b="0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it-IT" sz="10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Frutta fresca di stagione</a:t>
                      </a: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it-IT" sz="1000" b="0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it-IT" sz="10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Frutta fresca di stagione</a:t>
                      </a: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it-IT" sz="1000" b="0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Frutta fresca di stagione</a:t>
                      </a: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77396">
                <a:tc rowSpan="4">
                  <a:txBody>
                    <a:bodyPr/>
                    <a:lstStyle/>
                    <a:p>
                      <a:pPr marL="0" marR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900" b="1" dirty="0">
                          <a:solidFill>
                            <a:schemeClr val="tx1"/>
                          </a:solidFill>
                          <a:latin typeface="+mj-lt"/>
                          <a:cs typeface="Arial"/>
                        </a:rPr>
                        <a:t>4 SETTIMANA </a:t>
                      </a:r>
                      <a:r>
                        <a:rPr lang="it-IT" sz="900" b="1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/>
                        </a:rPr>
                        <a:t> </a:t>
                      </a:r>
                      <a:endParaRPr lang="it-IT" sz="900" b="1" dirty="0">
                        <a:solidFill>
                          <a:schemeClr val="tx1"/>
                        </a:solidFill>
                        <a:latin typeface="+mj-lt"/>
                        <a:cs typeface="Arial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000" b="1" dirty="0">
                          <a:solidFill>
                            <a:schemeClr val="tx1"/>
                          </a:solidFill>
                          <a:latin typeface="+mj-lt"/>
                        </a:rPr>
                        <a:t>PRIMO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it-IT" sz="10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Pasta al pomodoro e basilico</a:t>
                      </a:r>
                      <a:endParaRPr lang="it-IT" sz="1000" b="0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000" b="0" kern="1200" cap="none" baseline="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0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Crema* di legumi con orzo </a:t>
                      </a:r>
                      <a:endParaRPr lang="it-IT" sz="1000" b="0" kern="1200" cap="none" baseline="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1007943" rtl="0" eaLnBrk="1" fontAlgn="ctr" latinLnBrk="0" hangingPunct="1"/>
                      <a:endParaRPr lang="it-IT" sz="10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algn="ctr" defTabSz="1007943" rtl="0" eaLnBrk="1" fontAlgn="ctr" latinLnBrk="0" hangingPunct="1"/>
                      <a:r>
                        <a:rPr lang="it-IT" sz="10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Insalata, carote, olive e mais</a:t>
                      </a: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it-IT" sz="1000" b="0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it-IT" sz="10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Risotto alla piemontese</a:t>
                      </a: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000" b="0" kern="1200" cap="none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000" b="0" kern="1200" cap="none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Pasta con pesto di broccoli*, fagiolini* e noci </a:t>
                      </a: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311704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000" b="1" dirty="0">
                          <a:solidFill>
                            <a:schemeClr val="tx1"/>
                          </a:solidFill>
                          <a:latin typeface="+mj-lt"/>
                        </a:rPr>
                        <a:t>SECONDO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0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Ricotta </a:t>
                      </a: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000" b="0" kern="1200" cap="none" baseline="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0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Affettato di tacchino ½ porzione</a:t>
                      </a:r>
                      <a:endParaRPr lang="it-IT" sz="1000" b="0" kern="1200" cap="none" baseline="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0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0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Tagliatelle con ragù di carne</a:t>
                      </a: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it-IT" sz="1000" b="0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it-IT" sz="10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Arrosto di vitellone </a:t>
                      </a: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000" b="0" kern="1200" cap="none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000" b="0" kern="1200" cap="none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Trancetto di merluzzo* al pomodoro</a:t>
                      </a: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366129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521437" rtl="0" eaLnBrk="1" latinLnBrk="0" hangingPunct="1"/>
                      <a:r>
                        <a:rPr lang="it-IT" sz="1000" b="1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CONTORNO 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it-IT" sz="10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Erbette*</a:t>
                      </a:r>
                      <a:r>
                        <a:rPr lang="it-IT" sz="1000" b="0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 all’olio</a:t>
                      </a:r>
                      <a:endParaRPr lang="it-IT" sz="1000" b="0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000" b="0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0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Patate*</a:t>
                      </a:r>
                      <a:r>
                        <a:rPr lang="it-IT" sz="1000" b="0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 al forno</a:t>
                      </a:r>
                      <a:endParaRPr lang="it-IT" sz="1000" b="0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it-IT" sz="1000" b="0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000" b="0" kern="1200" baseline="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it-IT" sz="1000" b="0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it-IT" sz="10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Fagiolini* all’olio </a:t>
                      </a: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0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0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Insalata con cavolo cappuccio </a:t>
                      </a: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59033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521437" rtl="0" eaLnBrk="1" latinLnBrk="0" hangingPunct="1"/>
                      <a:r>
                        <a:rPr lang="it-IT" sz="10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FRUTTA</a:t>
                      </a:r>
                      <a:r>
                        <a:rPr lang="it-IT" sz="1000" b="1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it-IT" sz="10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Frutta</a:t>
                      </a:r>
                      <a:r>
                        <a:rPr lang="it-IT" sz="1000" b="0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 fresca di stagione</a:t>
                      </a: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it-IT" sz="1000" b="0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it-IT" sz="10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Frutta</a:t>
                      </a:r>
                      <a:r>
                        <a:rPr lang="it-IT" sz="1000" b="0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 fresca di stagione</a:t>
                      </a: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it-IT" sz="1000" b="0" kern="1200" baseline="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it-IT" sz="10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Frutta fresca di stagione</a:t>
                      </a: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it-IT" sz="10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it-IT" sz="10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Frutta fresca di stagione</a:t>
                      </a: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it-IT" sz="1000" b="0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Frutta fresca di stagione</a:t>
                      </a: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</a:tbl>
          </a:graphicData>
        </a:graphic>
      </p:graphicFrame>
      <p:sp>
        <p:nvSpPr>
          <p:cNvPr id="5" name="Rettangolo 4"/>
          <p:cNvSpPr/>
          <p:nvPr/>
        </p:nvSpPr>
        <p:spPr>
          <a:xfrm>
            <a:off x="1132976" y="6353356"/>
            <a:ext cx="8425857" cy="1107996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sz="900" i="1" dirty="0"/>
              <a:t>“</a:t>
            </a:r>
            <a:r>
              <a:rPr lang="it-IT" sz="800" i="1" dirty="0"/>
              <a:t>SI INFORMANO I CONSUMATORI CON ALLERGIE O INTOLLERANZE ALIMENTARI, o chi per essi (genitori/tutori), che gli alimenti e le bevande preparati e somministrati possono contenere uno o più dei seguenti allergeni come ingredienti o derivanti dal processo produttivo:  Cereali contenenti glutine (cioè grano, segale, orzo, avena, farro, kamut o i loro ceppi ibridati), crostacei, uova, pesce, arachidi, soia, latte, lattosio, frutta a guscio (cioè mandorle, nocciole, noci, noci di acagiù, noci di pecan, noci del Brasile, pistacchi, noci macadamia), sedano, senape, semi di sesamo, anidride solforosa e solfiti, lupini, molluschi e tutti i derivati dei prodotti in elenco (ai sensi del Reg. UE 1169/11 – allegato II e s.m.i.). Si invitano i genitori/tutori dei consumatori allergici ad uno o più degli allergeni sopra riportati ad attivare l’iter di richiesta della dieta sanitaria. Le informazioni relative alla presenza di soggetti con allergie o intolleranze alimentari vengono raccolte mediante la presentazione di idonea certificazione medica e in fase di produzione vengono formulati pasti personalizzati, privi degli allergeni per cui risulta documentata una sensibilizzazione.” </a:t>
            </a:r>
            <a:r>
              <a:rPr lang="it-IT" sz="800" dirty="0"/>
              <a:t>VIENE SOMMINISTRATO PANE A CONTENUTO DI SALE INFERIORE AL 1,7%. Le preparazioni gastronomiche contrassegnate con asterisco * potrebbero essere preparate con materie prime congelate/surgelate all'origine</a:t>
            </a:r>
            <a:r>
              <a:rPr lang="it-IT" sz="9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54799667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Tema di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i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81C167F923CD3143B3EBAB62DB3A5A64" ma:contentTypeVersion="10" ma:contentTypeDescription="Creare un nuovo documento." ma:contentTypeScope="" ma:versionID="32fd596c0e950c4abc98a453d3583718">
  <xsd:schema xmlns:xsd="http://www.w3.org/2001/XMLSchema" xmlns:xs="http://www.w3.org/2001/XMLSchema" xmlns:p="http://schemas.microsoft.com/office/2006/metadata/properties" xmlns:ns3="599197a1-5219-4f0f-a7f7-63b903f64c68" targetNamespace="http://schemas.microsoft.com/office/2006/metadata/properties" ma:root="true" ma:fieldsID="93b1b8ccdd54a02a89fd471fa4318b3f" ns3:_="">
    <xsd:import namespace="599197a1-5219-4f0f-a7f7-63b903f64c68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OCR" minOccurs="0"/>
                <xsd:element ref="ns3:MediaServiceLocation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99197a1-5219-4f0f-a7f7-63b903f64c6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i contenuto"/>
        <xsd:element ref="dc:title" minOccurs="0" maxOccurs="1" ma:index="4" ma:displayName="Tito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1BEC84AD-F99A-43D6-AFFE-58C933762AE4}">
  <ds:schemaRefs>
    <ds:schemaRef ds:uri="http://purl.org/dc/elements/1.1/"/>
    <ds:schemaRef ds:uri="http://schemas.microsoft.com/office/2006/documentManagement/types"/>
    <ds:schemaRef ds:uri="http://www.w3.org/XML/1998/namespace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  <ds:schemaRef ds:uri="599197a1-5219-4f0f-a7f7-63b903f64c68"/>
    <ds:schemaRef ds:uri="http://purl.org/dc/dcmitype/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9A7C7442-3C8D-46FC-9F34-22C93EC8CF7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99197a1-5219-4f0f-a7f7-63b903f64c6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1D523790-E7F3-43B6-B6B9-1A6F94C91C61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15293</TotalTime>
  <Words>645</Words>
  <Application>Microsoft Office PowerPoint</Application>
  <PresentationFormat>Personalizzato</PresentationFormat>
  <Paragraphs>107</Paragraphs>
  <Slides>1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Gotham-Medium</vt:lpstr>
      <vt:lpstr>Tema di Office</vt:lpstr>
      <vt:lpstr>Menù Invernale revisione febbraio  2025 – COMUNE GORLA MINORE- Primaria Parini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Menu Scuole Comune di XXX Primavera- Estate | Anno Scolastico 2018-2019</dc:title>
  <dc:creator>Utente4</dc:creator>
  <cp:keywords>4 settimane; Cirghiotto; template menu; menu; POWER POINT; template</cp:keywords>
  <cp:lastModifiedBy>Luisella Cermisoni</cp:lastModifiedBy>
  <cp:revision>166</cp:revision>
  <cp:lastPrinted>2024-10-14T11:58:53Z</cp:lastPrinted>
  <dcterms:created xsi:type="dcterms:W3CDTF">2019-06-10T07:41:29Z</dcterms:created>
  <dcterms:modified xsi:type="dcterms:W3CDTF">2025-02-27T12:52:59Z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0x01010081C167F923CD3143B3EBAB62DB3A5A64</vt:lpwstr>
  </property>
  <property fmtid="{D5CDD505-2E9C-101B-9397-08002B2CF9AE}" pid="3" name="e81da6fad08c419ab7e1a8ebd5dce251">
    <vt:lpwstr>2019|f089f57a-336c-4409-8c31-cf7215494b8e</vt:lpwstr>
  </property>
  <property fmtid="{D5CDD505-2E9C-101B-9397-08002B2CF9AE}" pid="4" name="TaxCatchAll">
    <vt:lpwstr>45;#2019</vt:lpwstr>
  </property>
  <property fmtid="{D5CDD505-2E9C-101B-9397-08002B2CF9AE}" pid="5" name="TaxKeyword">
    <vt:lpwstr>131;#POWER POINT|82ed11eb-b2d8-4f94-8474-7527a43529fa;#225;#menu|c05b870c-f84c-45ee-b68e-666eb4664dbe;#197;#Cirghiotto|745bb7e9-35a2-4314-9e10-450366324560;#142;#template|d0e390c6-b09d-4c8a-a62b-4e746fcda441;#309;#template menu|abcbdc46-27ea-43a7-a39f-c26</vt:lpwstr>
  </property>
  <property fmtid="{D5CDD505-2E9C-101B-9397-08002B2CF9AE}" pid="6" name="CIRAreaCompetenza">
    <vt:lpwstr/>
  </property>
  <property fmtid="{D5CDD505-2E9C-101B-9397-08002B2CF9AE}" pid="7" name="CIRAnno">
    <vt:lpwstr>45;#2019|f089f57a-336c-4409-8c31-cf7215494b8e</vt:lpwstr>
  </property>
  <property fmtid="{D5CDD505-2E9C-101B-9397-08002B2CF9AE}" pid="8" name="CIROrganizzazione">
    <vt:lpwstr/>
  </property>
  <property fmtid="{D5CDD505-2E9C-101B-9397-08002B2CF9AE}" pid="9" name="CIRGruppo">
    <vt:lpwstr/>
  </property>
  <property fmtid="{D5CDD505-2E9C-101B-9397-08002B2CF9AE}" pid="10" name="CIRArea">
    <vt:lpwstr/>
  </property>
</Properties>
</file>