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6"/>
  </p:notesMasterIdLst>
  <p:sldIdLst>
    <p:sldId id="300" r:id="rId5"/>
  </p:sldIdLst>
  <p:sldSz cx="10691813" cy="7559675"/>
  <p:notesSz cx="6797675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64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EAB3"/>
    <a:srgbClr val="0033CC"/>
    <a:srgbClr val="00FF99"/>
    <a:srgbClr val="FF0066"/>
    <a:srgbClr val="EDF9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D0E2F6-3919-4397-885F-01763F0B66BF}" v="312" dt="2021-03-01T10:17:04.3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26" autoAdjust="0"/>
    <p:restoredTop sz="94705"/>
  </p:normalViewPr>
  <p:slideViewPr>
    <p:cSldViewPr snapToGrid="0" snapToObjects="1">
      <p:cViewPr varScale="1">
        <p:scale>
          <a:sx n="99" d="100"/>
          <a:sy n="99" d="100"/>
        </p:scale>
        <p:origin x="1656" y="72"/>
      </p:cViewPr>
      <p:guideLst>
        <p:guide orient="horz" pos="2381"/>
        <p:guide pos="64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CC767-4D08-B649-8B6A-63111BEF20DE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8723"/>
            <a:ext cx="543814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4" y="9431599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1EEE85-BA52-EF4B-8E17-21D7E00C81A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58666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1EEE85-BA52-EF4B-8E17-21D7E00C81AC}" type="slidenum">
              <a:rPr lang="it-IT" smtClean="0">
                <a:solidFill>
                  <a:prstClr val="black"/>
                </a:solidFill>
              </a:rPr>
              <a:pPr/>
              <a:t>1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914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3733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634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1873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9918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3788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494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685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5268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9374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3667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D6FA-E2AF-DC43-858D-1B8D02180AEC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314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DD6FA-E2AF-DC43-858D-1B8D02180AEC}" type="datetimeFigureOut">
              <a:rPr lang="it-IT" smtClean="0"/>
              <a:t>04/02/2025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0D06D-47A6-3446-AC4F-D121D29308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59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olo 1">
            <a:extLst>
              <a:ext uri="{FF2B5EF4-FFF2-40B4-BE49-F238E27FC236}">
                <a16:creationId xmlns:a16="http://schemas.microsoft.com/office/drawing/2014/main" id="{E3A60BB4-8A58-5E4A-91FB-22912E033E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39923" y="134754"/>
            <a:ext cx="10691813" cy="668292"/>
          </a:xfrm>
        </p:spPr>
        <p:txBody>
          <a:bodyPr anchor="t">
            <a:normAutofit fontScale="90000"/>
          </a:bodyPr>
          <a:lstStyle/>
          <a:p>
            <a:r>
              <a:rPr lang="it-IT" sz="2222" dirty="0">
                <a:latin typeface="Gotham-Medium"/>
                <a:cs typeface="Gotham-Medium"/>
              </a:rPr>
              <a:t>Menù Invernale revisione gennaio  2025 – COMUNE GORLA MINORE- Primaria Parini</a:t>
            </a: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4E389CA4-FDD1-A047-8121-86CF3E1CA6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675849"/>
              </p:ext>
            </p:extLst>
          </p:nvPr>
        </p:nvGraphicFramePr>
        <p:xfrm>
          <a:off x="139917" y="601485"/>
          <a:ext cx="10411973" cy="5751867"/>
        </p:xfrm>
        <a:graphic>
          <a:graphicData uri="http://schemas.openxmlformats.org/drawingml/2006/table">
            <a:tbl>
              <a:tblPr firstRow="1" bandRow="1">
                <a:effectLst/>
                <a:tableStyleId>{5940675A-B579-460E-94D1-54222C63F5DA}</a:tableStyleId>
              </a:tblPr>
              <a:tblGrid>
                <a:gridCol w="1009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18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81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69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423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561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580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1949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929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9114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199820">
                <a:tc rowSpan="2" gridSpan="2">
                  <a:txBody>
                    <a:bodyPr/>
                    <a:lstStyle/>
                    <a:p>
                      <a:endParaRPr lang="it-IT" sz="900" dirty="0">
                        <a:latin typeface="+mj-lt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LUNEDÌ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MARTEDÌ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MERCOLEDÌ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GIOVEDÌ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t-IT" sz="1200" b="1" dirty="0">
                          <a:solidFill>
                            <a:schemeClr val="bg1"/>
                          </a:solidFill>
                          <a:latin typeface="+mj-lt"/>
                        </a:rPr>
                        <a:t>VENERDÌ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34">
                <a:tc gridSpan="2"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endParaRPr lang="it-IT" sz="2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1704">
                <a:tc rowSpan="4">
                  <a:txBody>
                    <a:bodyPr/>
                    <a:lstStyle/>
                    <a:p>
                      <a:pPr algn="ctr"/>
                      <a:r>
                        <a:rPr lang="it-IT" sz="900" b="1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1 SETTIMANA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>
                          <a:solidFill>
                            <a:schemeClr val="tx1"/>
                          </a:solidFill>
                          <a:latin typeface="+mj-lt"/>
                        </a:rPr>
                        <a:t>PRIMO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Passato di legumi e ortaggi*  con </a:t>
                      </a:r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crostini </a:t>
                      </a:r>
                      <a:endParaRPr lang="it-IT" sz="1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con olio aromatizzato e Parmigiano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cap="none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cap="none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al pesto artigianale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con crema alla zucca*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Riso al pomodoro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23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>
                          <a:solidFill>
                            <a:schemeClr val="tx1"/>
                          </a:solidFill>
                          <a:latin typeface="+mj-lt"/>
                        </a:rPr>
                        <a:t>SECONDO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Provolone ½ porzione</a:t>
                      </a: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cap="none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cap="none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Arista al forno con rosmarino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1" kern="1200" cap="none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000" b="1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Merluzzo* al pomodoro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Sovracoscia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 pollo arrosto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Uova strapazzate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23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CONTORNO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Patate* al forno </a:t>
                      </a: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Fagiolini* trifolati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Spinaci* all’olio aromatizzato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Julienne di carote con mais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Insalata con olive nere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232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704">
                <a:tc rowSpan="4">
                  <a:txBody>
                    <a:bodyPr/>
                    <a:lstStyle/>
                    <a:p>
                      <a:pPr algn="ctr"/>
                      <a:r>
                        <a:rPr lang="it-IT" sz="900" b="1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2 SETTIMANA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>
                          <a:solidFill>
                            <a:schemeClr val="tx1"/>
                          </a:solidFill>
                          <a:latin typeface="+mj-lt"/>
                        </a:rPr>
                        <a:t>PRIMO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Pizza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margherita</a:t>
                      </a:r>
                      <a:endParaRPr lang="it-IT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con pomodoro e olive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Riso con crema allo zafferano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Crema di ortaggi* e legumi con farro</a:t>
                      </a: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con pomodoro,  ricotta e basilico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3087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>
                          <a:solidFill>
                            <a:schemeClr val="tx1"/>
                          </a:solidFill>
                          <a:latin typeface="+mj-lt"/>
                        </a:rPr>
                        <a:t>SECONDO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Mozzarella 1 PZ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spc="-2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spc="-2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Trancetto di merluzzo* gratinato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Arista al latte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Bocconcini di pollo gratinati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Uova strapazzate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723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CONTORNO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Fagiolini* all’olio</a:t>
                      </a:r>
                      <a:endParaRPr lang="it-IT" sz="1000" b="0" u="none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Insalata mista</a:t>
                      </a:r>
                      <a:r>
                        <a:rPr lang="it-IT" sz="1000" b="0" u="non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verde e rossa</a:t>
                      </a: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Insalata e cavolo cappuccio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Purè di patate*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endParaRPr lang="it-IT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Julienne di finocchi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4391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396">
                <a:tc rowSpan="4"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3 SETTIMANA</a:t>
                      </a:r>
                      <a:endParaRPr lang="it-IT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>
                          <a:solidFill>
                            <a:schemeClr val="tx1"/>
                          </a:solidFill>
                          <a:latin typeface="+mj-lt"/>
                        </a:rPr>
                        <a:t>PRIMO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 al pesto</a:t>
                      </a:r>
                      <a:r>
                        <a:rPr lang="it-IT" sz="10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lang="it-IT" sz="1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i</a:t>
                      </a: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ntegrale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con ragù di verdure*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Polenta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Gnocchi al pomodoro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Pasta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al pomodoro</a:t>
                      </a: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1704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>
                          <a:solidFill>
                            <a:schemeClr val="tx1"/>
                          </a:solidFill>
                          <a:latin typeface="+mj-lt"/>
                        </a:rPr>
                        <a:t>SECONDO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Polpette* in umido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Quadratino di frittata al formaggio al forno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1" kern="1200" cap="none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Bruscitt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endParaRPr lang="it-IT" sz="1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Carrè</a:t>
                      </a:r>
                      <a:r>
                        <a:rPr lang="it-IT" sz="10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di maiale al forno con aromi</a:t>
                      </a:r>
                      <a:endParaRPr lang="it-IT" sz="1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Limanda*</a:t>
                      </a:r>
                      <a:r>
                        <a:rPr lang="it-IT" sz="10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con olive e prezzemolo</a:t>
                      </a:r>
                      <a:endParaRPr lang="it-IT" sz="1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903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CONTORNO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Julienne di carote e mais</a:t>
                      </a: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Spinaci* all’olio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endParaRPr lang="it-IT" sz="1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Fagiolini*</a:t>
                      </a:r>
                      <a:r>
                        <a:rPr lang="it-IT" sz="1000" b="1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all’olio</a:t>
                      </a:r>
                      <a:endParaRPr lang="it-IT" sz="1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Insalata verde con olive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Insalata mista</a:t>
                      </a:r>
                      <a:r>
                        <a:rPr lang="it-IT" sz="1000" b="0" u="non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verde e rossa</a:t>
                      </a:r>
                      <a:endParaRPr lang="it-IT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611301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fresca di stagione </a:t>
                      </a:r>
                      <a:endParaRPr lang="it-IT" sz="1000" b="1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7396">
                <a:tc rowSpan="4"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900" b="1" dirty="0">
                          <a:solidFill>
                            <a:schemeClr val="tx1"/>
                          </a:solidFill>
                          <a:latin typeface="+mj-lt"/>
                          <a:cs typeface="Arial"/>
                        </a:rPr>
                        <a:t>4 SETTIMANA </a:t>
                      </a:r>
                      <a:r>
                        <a:rPr lang="it-IT" sz="9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/>
                        </a:rPr>
                        <a:t> </a:t>
                      </a:r>
                      <a:endParaRPr lang="it-IT" sz="900" b="1" dirty="0">
                        <a:solidFill>
                          <a:schemeClr val="tx1"/>
                        </a:solidFill>
                        <a:latin typeface="+mj-lt"/>
                        <a:cs typeface="Arial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>
                          <a:solidFill>
                            <a:schemeClr val="tx1"/>
                          </a:solidFill>
                          <a:latin typeface="+mj-lt"/>
                        </a:rPr>
                        <a:t>PRIMO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Pasta al pomodoro e basilico</a:t>
                      </a:r>
                      <a:endParaRPr lang="it-IT" sz="1000" b="1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cap="none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Crema* di legumi con orzo </a:t>
                      </a:r>
                      <a:endParaRPr lang="it-IT" sz="1000" b="0" kern="1200" cap="none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endParaRPr lang="it-IT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1007943" rtl="0" eaLnBrk="1" fontAlgn="ctr" latinLnBrk="0" hangingPunct="1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Insalata, carote, olive e mais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Risotto alla piemontese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cap="none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Pasta con pesto di broccoli*, fagiolini* e noci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1704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b="1" dirty="0">
                          <a:solidFill>
                            <a:schemeClr val="tx1"/>
                          </a:solidFill>
                          <a:latin typeface="+mj-lt"/>
                        </a:rPr>
                        <a:t>SECONDO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Ricotta </a:t>
                      </a:r>
                      <a:endParaRPr lang="it-IT" sz="1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cap="none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Affettato di tacchino ½ porzione</a:t>
                      </a:r>
                      <a:endParaRPr lang="it-IT" sz="1000" b="0" kern="1200" cap="none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Tagliatelle con ragù di carne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Arrosto di vitellone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cap="none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cap="none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Trancetto di merluzzo* al pomodoro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66129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CONTORNO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Erbette*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all’olio</a:t>
                      </a: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Patate*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al forno</a:t>
                      </a:r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1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Fagiolini* all’olio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Insalata con cavolo cappuccio 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9033">
                <a:tc vMerge="1">
                  <a:txBody>
                    <a:bodyPr/>
                    <a:lstStyle/>
                    <a:p>
                      <a:endParaRPr lang="it-IT" sz="9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21437" rtl="0" eaLnBrk="1" latinLnBrk="0" hangingPunct="1"/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</a:t>
                      </a:r>
                      <a:r>
                        <a:rPr lang="it-IT" sz="1000" b="0" kern="1200" baseline="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baseline="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Frutta fresca di stagione</a:t>
                      </a:r>
                    </a:p>
                  </a:txBody>
                  <a:tcPr marL="6350" marR="6350" marT="635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1132976" y="6353356"/>
            <a:ext cx="8425857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900" i="1" dirty="0"/>
              <a:t>“</a:t>
            </a:r>
            <a:r>
              <a:rPr lang="it-IT" sz="800" i="1" dirty="0"/>
              <a:t>SI INFORMANO I CONSUMATORI CON ALLERGIE O INTOLLERANZE ALIMENTARI, o chi per essi (genitori/tutori), che gli alimenti e le bevande preparati e somministrati possono contenere uno o più dei seguenti allergeni come ingredienti o derivanti dal processo produttivo:  Cereali contenenti glutine (cioè grano, segale, orzo, avena, farro, kamut o i loro ceppi ibridati), crostacei, uova, pesce, arachidi, soia, latte, lattosio, frutta a guscio (cioè mandorle, nocciole, noci, noci di acagiù, noci di pecan, noci del Brasile, pistacchi, noci macadamia), sedano, senape, semi di sesamo, anidride solforosa e solfiti, lupini, molluschi e tutti i derivati dei prodotti in elenco (ai sensi del Reg. UE 1169/11 – allegato II e s.m.i.). Si invitano i genitori/tutori dei consumatori allergici ad uno o più degli allergeni sopra riportati ad attivare l’iter di richiesta della dieta sanitaria. Le informazioni relative alla presenza di soggetti con allergie o intolleranze alimentari vengono raccolte mediante la presentazione di idonea certificazione medica e in fase di produzione vengono formulati pasti personalizzati, privi degli allergeni per cui risulta documentata una sensibilizzazione.” </a:t>
            </a:r>
            <a:r>
              <a:rPr lang="it-IT" sz="800" dirty="0"/>
              <a:t>VIENE SOMMINISTRATO PANE A CONTENUTO DI SALE INFERIORE AL 1,7%. Le preparazioni gastronomiche contrassegnate con asterisco * potrebbero essere preparate con materie prime congelate/surgelate all'origine</a:t>
            </a:r>
            <a:r>
              <a:rPr lang="it-IT" sz="9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479966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1C167F923CD3143B3EBAB62DB3A5A64" ma:contentTypeVersion="10" ma:contentTypeDescription="Creare un nuovo documento." ma:contentTypeScope="" ma:versionID="32fd596c0e950c4abc98a453d3583718">
  <xsd:schema xmlns:xsd="http://www.w3.org/2001/XMLSchema" xmlns:xs="http://www.w3.org/2001/XMLSchema" xmlns:p="http://schemas.microsoft.com/office/2006/metadata/properties" xmlns:ns3="599197a1-5219-4f0f-a7f7-63b903f64c68" targetNamespace="http://schemas.microsoft.com/office/2006/metadata/properties" ma:root="true" ma:fieldsID="93b1b8ccdd54a02a89fd471fa4318b3f" ns3:_="">
    <xsd:import namespace="599197a1-5219-4f0f-a7f7-63b903f64c6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9197a1-5219-4f0f-a7f7-63b903f64c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D523790-E7F3-43B6-B6B9-1A6F94C91C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A7C7442-3C8D-46FC-9F34-22C93EC8C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9197a1-5219-4f0f-a7f7-63b903f64c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BEC84AD-F99A-43D6-AFFE-58C933762AE4}">
  <ds:schemaRefs>
    <ds:schemaRef ds:uri="http://purl.org/dc/terms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599197a1-5219-4f0f-a7f7-63b903f64c68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15292</TotalTime>
  <Words>640</Words>
  <Application>Microsoft Office PowerPoint</Application>
  <PresentationFormat>Personalizzato</PresentationFormat>
  <Paragraphs>107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Gotham-Medium</vt:lpstr>
      <vt:lpstr>Tema di Office</vt:lpstr>
      <vt:lpstr>Menù Invernale revisione gennaio  2025 – COMUNE GORLA MINORE- Primaria Parini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Menu Scuole Comune di XXX Primavera- Estate | Anno Scolastico 2018-2019</dc:title>
  <dc:creator>Utente4</dc:creator>
  <cp:keywords>4 settimane; Cirghiotto; template menu; menu; POWER POINT; template</cp:keywords>
  <cp:lastModifiedBy>Luisella Cermisoni</cp:lastModifiedBy>
  <cp:revision>165</cp:revision>
  <cp:lastPrinted>2024-10-14T11:58:53Z</cp:lastPrinted>
  <dcterms:created xsi:type="dcterms:W3CDTF">2019-06-10T07:41:29Z</dcterms:created>
  <dcterms:modified xsi:type="dcterms:W3CDTF">2025-02-04T09:49:04Z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0x01010081C167F923CD3143B3EBAB62DB3A5A64</vt:lpwstr>
  </property>
  <property fmtid="{D5CDD505-2E9C-101B-9397-08002B2CF9AE}" pid="3" name="e81da6fad08c419ab7e1a8ebd5dce251">
    <vt:lpwstr>2019|f089f57a-336c-4409-8c31-cf7215494b8e</vt:lpwstr>
  </property>
  <property fmtid="{D5CDD505-2E9C-101B-9397-08002B2CF9AE}" pid="4" name="TaxCatchAll">
    <vt:lpwstr>45;#2019</vt:lpwstr>
  </property>
  <property fmtid="{D5CDD505-2E9C-101B-9397-08002B2CF9AE}" pid="5" name="TaxKeyword">
    <vt:lpwstr>131;#POWER POINT|82ed11eb-b2d8-4f94-8474-7527a43529fa;#225;#menu|c05b870c-f84c-45ee-b68e-666eb4664dbe;#197;#Cirghiotto|745bb7e9-35a2-4314-9e10-450366324560;#142;#template|d0e390c6-b09d-4c8a-a62b-4e746fcda441;#309;#template menu|abcbdc46-27ea-43a7-a39f-c26</vt:lpwstr>
  </property>
  <property fmtid="{D5CDD505-2E9C-101B-9397-08002B2CF9AE}" pid="6" name="CIRAreaCompetenza">
    <vt:lpwstr/>
  </property>
  <property fmtid="{D5CDD505-2E9C-101B-9397-08002B2CF9AE}" pid="7" name="CIRAnno">
    <vt:lpwstr>45;#2019|f089f57a-336c-4409-8c31-cf7215494b8e</vt:lpwstr>
  </property>
  <property fmtid="{D5CDD505-2E9C-101B-9397-08002B2CF9AE}" pid="8" name="CIROrganizzazione">
    <vt:lpwstr/>
  </property>
  <property fmtid="{D5CDD505-2E9C-101B-9397-08002B2CF9AE}" pid="9" name="CIRGruppo">
    <vt:lpwstr/>
  </property>
  <property fmtid="{D5CDD505-2E9C-101B-9397-08002B2CF9AE}" pid="10" name="CIRArea">
    <vt:lpwstr/>
  </property>
</Properties>
</file>