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7" r:id="rId2"/>
    <p:sldId id="256" r:id="rId3"/>
    <p:sldId id="258" r:id="rId4"/>
    <p:sldId id="278" r:id="rId5"/>
    <p:sldId id="279" r:id="rId6"/>
    <p:sldId id="280" r:id="rId7"/>
    <p:sldId id="265" r:id="rId8"/>
    <p:sldId id="281" r:id="rId9"/>
    <p:sldId id="288" r:id="rId10"/>
    <p:sldId id="289" r:id="rId11"/>
    <p:sldId id="290" r:id="rId12"/>
    <p:sldId id="291" r:id="rId13"/>
    <p:sldId id="268" r:id="rId14"/>
    <p:sldId id="292" r:id="rId15"/>
    <p:sldId id="293" r:id="rId16"/>
    <p:sldId id="294" r:id="rId17"/>
    <p:sldId id="295" r:id="rId18"/>
    <p:sldId id="269" r:id="rId19"/>
    <p:sldId id="272" r:id="rId20"/>
    <p:sldId id="296" r:id="rId21"/>
    <p:sldId id="297" r:id="rId22"/>
    <p:sldId id="298" r:id="rId23"/>
    <p:sldId id="299" r:id="rId2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660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76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8.xlsx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0-AFF7-4AF5-BD29-D2EBD65426CF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FF7-4AF5-BD29-D2EBD65426CF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5"/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AFF7-4AF5-BD29-D2EBD65426CF}"/>
              </c:ext>
            </c:extLst>
          </c:dPt>
          <c:cat>
            <c:numRef>
              <c:f>Foglio1!$A$2:$A$5</c:f>
              <c:numCache>
                <c:formatCode>General</c:formatCode>
                <c:ptCount val="4"/>
              </c:numCache>
            </c:num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</c:v>
                </c:pt>
                <c:pt idx="1">
                  <c:v>11</c:v>
                </c:pt>
                <c:pt idx="2">
                  <c:v>51</c:v>
                </c:pt>
                <c:pt idx="3">
                  <c:v>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A6A-47EE-9B3D-A3E979E342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07346128"/>
        <c:axId val="607343504"/>
      </c:barChart>
      <c:catAx>
        <c:axId val="607346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07343504"/>
        <c:crosses val="autoZero"/>
        <c:auto val="1"/>
        <c:lblAlgn val="ctr"/>
        <c:lblOffset val="100"/>
        <c:noMultiLvlLbl val="0"/>
      </c:catAx>
      <c:valAx>
        <c:axId val="60734350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607346128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6139478198254843E-3"/>
          <c:y val="3.3471144532648288E-2"/>
          <c:w val="0.93635396161417328"/>
          <c:h val="0.924333607141889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2">
                  <a:lumMod val="50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/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AF0-4D36-8C6C-6B55E8AFEAAE}"/>
              </c:ext>
            </c:extLst>
          </c:dPt>
          <c:dPt>
            <c:idx val="1"/>
            <c:invertIfNegative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AF0-4D36-8C6C-6B55E8AFEAAE}"/>
              </c:ext>
            </c:extLst>
          </c:dPt>
          <c:dPt>
            <c:idx val="2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AF0-4D36-8C6C-6B55E8AFEAAE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3AF0-4D36-8C6C-6B55E8AFEAAE}"/>
              </c:ext>
            </c:extLst>
          </c:dPt>
          <c:cat>
            <c:numRef>
              <c:f>Foglio1!$A$2:$A$5</c:f>
              <c:numCache>
                <c:formatCode>General</c:formatCode>
                <c:ptCount val="4"/>
              </c:numCache>
            </c:num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9</c:v>
                </c:pt>
                <c:pt idx="2">
                  <c:v>28</c:v>
                </c:pt>
                <c:pt idx="3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AF0-4D36-8C6C-6B55E8AFEA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92590192"/>
        <c:axId val="1492590608"/>
      </c:barChart>
      <c:catAx>
        <c:axId val="1492590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92590608"/>
        <c:crosses val="autoZero"/>
        <c:auto val="1"/>
        <c:lblAlgn val="ctr"/>
        <c:lblOffset val="100"/>
        <c:noMultiLvlLbl val="0"/>
      </c:catAx>
      <c:valAx>
        <c:axId val="149259060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4925901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6139478198254843E-3"/>
          <c:y val="3.3471144532648288E-2"/>
          <c:w val="0.93635396161417328"/>
          <c:h val="0.924333607141889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2">
                  <a:lumMod val="50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/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AF0-4D36-8C6C-6B55E8AFEAAE}"/>
              </c:ext>
            </c:extLst>
          </c:dPt>
          <c:dPt>
            <c:idx val="1"/>
            <c:invertIfNegative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AF0-4D36-8C6C-6B55E8AFEAAE}"/>
              </c:ext>
            </c:extLst>
          </c:dPt>
          <c:dPt>
            <c:idx val="2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AF0-4D36-8C6C-6B55E8AFEAAE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3AF0-4D36-8C6C-6B55E8AFEAAE}"/>
              </c:ext>
            </c:extLst>
          </c:dPt>
          <c:cat>
            <c:numRef>
              <c:f>Foglio1!$A$2:$A$5</c:f>
              <c:numCache>
                <c:formatCode>General</c:formatCode>
                <c:ptCount val="4"/>
              </c:numCache>
            </c:num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</c:v>
                </c:pt>
                <c:pt idx="1">
                  <c:v>6</c:v>
                </c:pt>
                <c:pt idx="2">
                  <c:v>63</c:v>
                </c:pt>
                <c:pt idx="3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AF0-4D36-8C6C-6B55E8AFEA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92590192"/>
        <c:axId val="1492590608"/>
      </c:barChart>
      <c:catAx>
        <c:axId val="1492590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92590608"/>
        <c:crosses val="autoZero"/>
        <c:auto val="1"/>
        <c:lblAlgn val="ctr"/>
        <c:lblOffset val="100"/>
        <c:noMultiLvlLbl val="0"/>
      </c:catAx>
      <c:valAx>
        <c:axId val="149259060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4925901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6139478198254843E-3"/>
          <c:y val="3.3471144532648288E-2"/>
          <c:w val="0.93635396161417328"/>
          <c:h val="0.924333607141889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2">
                  <a:lumMod val="50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/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AF0-4D36-8C6C-6B55E8AFEAAE}"/>
              </c:ext>
            </c:extLst>
          </c:dPt>
          <c:dPt>
            <c:idx val="1"/>
            <c:invertIfNegative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AF0-4D36-8C6C-6B55E8AFEAAE}"/>
              </c:ext>
            </c:extLst>
          </c:dPt>
          <c:dPt>
            <c:idx val="2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AF0-4D36-8C6C-6B55E8AFEAAE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3AF0-4D36-8C6C-6B55E8AFEAAE}"/>
              </c:ext>
            </c:extLst>
          </c:dPt>
          <c:cat>
            <c:numRef>
              <c:f>Foglio1!$A$2:$A$5</c:f>
              <c:numCache>
                <c:formatCode>General</c:formatCode>
                <c:ptCount val="4"/>
              </c:numCache>
            </c:num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</c:v>
                </c:pt>
                <c:pt idx="1">
                  <c:v>14</c:v>
                </c:pt>
                <c:pt idx="2">
                  <c:v>28</c:v>
                </c:pt>
                <c:pt idx="3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AF0-4D36-8C6C-6B55E8AFEA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92590192"/>
        <c:axId val="1492590608"/>
      </c:barChart>
      <c:catAx>
        <c:axId val="1492590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92590608"/>
        <c:crosses val="autoZero"/>
        <c:auto val="1"/>
        <c:lblAlgn val="ctr"/>
        <c:lblOffset val="100"/>
        <c:noMultiLvlLbl val="0"/>
      </c:catAx>
      <c:valAx>
        <c:axId val="149259060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4925901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6139478198254843E-3"/>
          <c:y val="3.3471144532648288E-2"/>
          <c:w val="0.93635396161417328"/>
          <c:h val="0.924333607141889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2">
                  <a:lumMod val="50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/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AF0-4D36-8C6C-6B55E8AFEAAE}"/>
              </c:ext>
            </c:extLst>
          </c:dPt>
          <c:dPt>
            <c:idx val="1"/>
            <c:invertIfNegative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AF0-4D36-8C6C-6B55E8AFEAAE}"/>
              </c:ext>
            </c:extLst>
          </c:dPt>
          <c:dPt>
            <c:idx val="2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AF0-4D36-8C6C-6B55E8AFEAAE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3AF0-4D36-8C6C-6B55E8AFEAAE}"/>
              </c:ext>
            </c:extLst>
          </c:dPt>
          <c:cat>
            <c:numRef>
              <c:f>Foglio1!$A$2:$A$5</c:f>
              <c:numCache>
                <c:formatCode>General</c:formatCode>
                <c:ptCount val="4"/>
              </c:numCache>
            </c:num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6</c:v>
                </c:pt>
                <c:pt idx="2">
                  <c:v>57</c:v>
                </c:pt>
                <c:pt idx="3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AF0-4D36-8C6C-6B55E8AFEA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92590192"/>
        <c:axId val="1492590608"/>
      </c:barChart>
      <c:catAx>
        <c:axId val="1492590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92590608"/>
        <c:crosses val="autoZero"/>
        <c:auto val="1"/>
        <c:lblAlgn val="ctr"/>
        <c:lblOffset val="100"/>
        <c:noMultiLvlLbl val="0"/>
      </c:catAx>
      <c:valAx>
        <c:axId val="149259060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4925901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4896038385826773E-2"/>
          <c:y val="2.0935973931018297E-2"/>
          <c:w val="0.93635396161417328"/>
          <c:h val="0.924333607141889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2">
                  <a:lumMod val="50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/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CAD-4369-8FB0-8EDD57DAC912}"/>
              </c:ext>
            </c:extLst>
          </c:dPt>
          <c:dPt>
            <c:idx val="1"/>
            <c:invertIfNegative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CAD-4369-8FB0-8EDD57DAC912}"/>
              </c:ext>
            </c:extLst>
          </c:dPt>
          <c:dPt>
            <c:idx val="2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CAD-4369-8FB0-8EDD57DAC912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FCAD-4369-8FB0-8EDD57DAC912}"/>
              </c:ext>
            </c:extLst>
          </c:dPt>
          <c:cat>
            <c:numRef>
              <c:f>Foglio1!$A$2:$A$5</c:f>
              <c:numCache>
                <c:formatCode>General</c:formatCode>
                <c:ptCount val="4"/>
              </c:numCache>
            </c:num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</c:v>
                </c:pt>
                <c:pt idx="1">
                  <c:v>15</c:v>
                </c:pt>
                <c:pt idx="2">
                  <c:v>57</c:v>
                </c:pt>
                <c:pt idx="3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FCAD-4369-8FB0-8EDD57DAC9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92590192"/>
        <c:axId val="1492590608"/>
      </c:barChart>
      <c:catAx>
        <c:axId val="1492590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92590608"/>
        <c:crosses val="autoZero"/>
        <c:auto val="1"/>
        <c:lblAlgn val="ctr"/>
        <c:lblOffset val="100"/>
        <c:noMultiLvlLbl val="0"/>
      </c:catAx>
      <c:valAx>
        <c:axId val="149259060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492590192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4375000000000003E-2"/>
          <c:y val="3.3108031245260128E-2"/>
          <c:w val="0.96562499999999996"/>
          <c:h val="0.880489960943424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102-41C9-B615-065D53167F9F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4102-41C9-B615-065D53167F9F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102-41C9-B615-065D53167F9F}"/>
              </c:ext>
            </c:extLst>
          </c:dPt>
          <c:dLbls>
            <c:delete val="1"/>
          </c:dLbls>
          <c:cat>
            <c:strRef>
              <c:f>Foglio1!$A$2:$A$4</c:f>
              <c:strCache>
                <c:ptCount val="3"/>
                <c:pt idx="0">
                  <c:v>Amministrativo</c:v>
                </c:pt>
                <c:pt idx="1">
                  <c:v>Didattico</c:v>
                </c:pt>
                <c:pt idx="2">
                  <c:v>Psicopedagogico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4</c:v>
                </c:pt>
                <c:pt idx="1">
                  <c:v>28</c:v>
                </c:pt>
                <c:pt idx="2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102-41C9-B615-065D53167F9F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Amministrativo</c:v>
                </c:pt>
                <c:pt idx="1">
                  <c:v>Didattico</c:v>
                </c:pt>
                <c:pt idx="2">
                  <c:v>Psicopedagogico</c:v>
                </c:pt>
              </c:strCache>
            </c:strRef>
          </c:cat>
          <c:val>
            <c:numRef>
              <c:f>Foglio1!$C$2:$C$4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6-4102-41C9-B615-065D53167F9F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698948672"/>
        <c:axId val="698943752"/>
      </c:barChart>
      <c:catAx>
        <c:axId val="698948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3752"/>
        <c:crosses val="autoZero"/>
        <c:auto val="1"/>
        <c:lblAlgn val="ctr"/>
        <c:lblOffset val="100"/>
        <c:noMultiLvlLbl val="0"/>
      </c:catAx>
      <c:valAx>
        <c:axId val="69894375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698948672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4896038385826773E-2"/>
          <c:y val="2.0935973931018297E-2"/>
          <c:w val="0.93635396161417328"/>
          <c:h val="0.924333607141889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2">
                  <a:lumMod val="50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/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CAD-4369-8FB0-8EDD57DAC912}"/>
              </c:ext>
            </c:extLst>
          </c:dPt>
          <c:dPt>
            <c:idx val="1"/>
            <c:invertIfNegative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CAD-4369-8FB0-8EDD57DAC912}"/>
              </c:ext>
            </c:extLst>
          </c:dPt>
          <c:dPt>
            <c:idx val="2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CAD-4369-8FB0-8EDD57DAC912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FCAD-4369-8FB0-8EDD57DAC912}"/>
              </c:ext>
            </c:extLst>
          </c:dPt>
          <c:cat>
            <c:numRef>
              <c:f>Foglio1!$A$2:$A$5</c:f>
              <c:numCache>
                <c:formatCode>General</c:formatCode>
                <c:ptCount val="4"/>
              </c:numCache>
            </c:num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14</c:v>
                </c:pt>
                <c:pt idx="2">
                  <c:v>10</c:v>
                </c:pt>
                <c:pt idx="3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FCAD-4369-8FB0-8EDD57DAC9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92590192"/>
        <c:axId val="1492590608"/>
      </c:barChart>
      <c:catAx>
        <c:axId val="1492590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92590608"/>
        <c:crosses val="autoZero"/>
        <c:auto val="1"/>
        <c:lblAlgn val="ctr"/>
        <c:lblOffset val="100"/>
        <c:noMultiLvlLbl val="0"/>
      </c:catAx>
      <c:valAx>
        <c:axId val="149259060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492590192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4896038385826773E-2"/>
          <c:y val="2.0935973931018297E-2"/>
          <c:w val="0.93635396161417328"/>
          <c:h val="0.924333607141889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2">
                  <a:lumMod val="50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/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CAD-4369-8FB0-8EDD57DAC912}"/>
              </c:ext>
            </c:extLst>
          </c:dPt>
          <c:dPt>
            <c:idx val="1"/>
            <c:invertIfNegative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CAD-4369-8FB0-8EDD57DAC912}"/>
              </c:ext>
            </c:extLst>
          </c:dPt>
          <c:dPt>
            <c:idx val="2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CAD-4369-8FB0-8EDD57DAC912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FCAD-4369-8FB0-8EDD57DAC912}"/>
              </c:ext>
            </c:extLst>
          </c:dPt>
          <c:cat>
            <c:numRef>
              <c:f>Foglio1!$A$2:$A$5</c:f>
              <c:numCache>
                <c:formatCode>General</c:formatCode>
                <c:ptCount val="4"/>
              </c:numCache>
            </c:num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12</c:v>
                </c:pt>
                <c:pt idx="2">
                  <c:v>65</c:v>
                </c:pt>
                <c:pt idx="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FCAD-4369-8FB0-8EDD57DAC9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92590192"/>
        <c:axId val="1492590608"/>
      </c:barChart>
      <c:catAx>
        <c:axId val="1492590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92590608"/>
        <c:crosses val="autoZero"/>
        <c:auto val="1"/>
        <c:lblAlgn val="ctr"/>
        <c:lblOffset val="100"/>
        <c:noMultiLvlLbl val="0"/>
      </c:catAx>
      <c:valAx>
        <c:axId val="149259060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4925901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4896038385826773E-2"/>
          <c:y val="2.0935973931018297E-2"/>
          <c:w val="0.93635396161417328"/>
          <c:h val="0.924333607141889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2">
                  <a:lumMod val="50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/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CAD-4369-8FB0-8EDD57DAC912}"/>
              </c:ext>
            </c:extLst>
          </c:dPt>
          <c:dPt>
            <c:idx val="1"/>
            <c:invertIfNegative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CAD-4369-8FB0-8EDD57DAC912}"/>
              </c:ext>
            </c:extLst>
          </c:dPt>
          <c:dPt>
            <c:idx val="2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CAD-4369-8FB0-8EDD57DAC912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FCAD-4369-8FB0-8EDD57DAC912}"/>
              </c:ext>
            </c:extLst>
          </c:dPt>
          <c:cat>
            <c:numRef>
              <c:f>Foglio1!$A$2:$A$5</c:f>
              <c:numCache>
                <c:formatCode>General</c:formatCode>
                <c:ptCount val="4"/>
              </c:numCache>
            </c:num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15</c:v>
                </c:pt>
                <c:pt idx="2">
                  <c:v>22</c:v>
                </c:pt>
                <c:pt idx="3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FCAD-4369-8FB0-8EDD57DAC9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92590192"/>
        <c:axId val="1492590608"/>
      </c:barChart>
      <c:catAx>
        <c:axId val="1492590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92590608"/>
        <c:crosses val="autoZero"/>
        <c:auto val="1"/>
        <c:lblAlgn val="ctr"/>
        <c:lblOffset val="100"/>
        <c:noMultiLvlLbl val="0"/>
      </c:catAx>
      <c:valAx>
        <c:axId val="149259060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492590192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0258626009462888E-2"/>
          <c:y val="4.2221815712450766E-3"/>
          <c:w val="0.93635396161417328"/>
          <c:h val="0.924333607141889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2">
                  <a:lumMod val="50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/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CAD-4369-8FB0-8EDD57DAC912}"/>
              </c:ext>
            </c:extLst>
          </c:dPt>
          <c:dPt>
            <c:idx val="1"/>
            <c:invertIfNegative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CAD-4369-8FB0-8EDD57DAC912}"/>
              </c:ext>
            </c:extLst>
          </c:dPt>
          <c:dPt>
            <c:idx val="2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CAD-4369-8FB0-8EDD57DAC912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FCAD-4369-8FB0-8EDD57DAC912}"/>
              </c:ext>
            </c:extLst>
          </c:dPt>
          <c:cat>
            <c:numRef>
              <c:f>Foglio1!$A$2:$A$5</c:f>
              <c:numCache>
                <c:formatCode>General</c:formatCode>
                <c:ptCount val="4"/>
              </c:numCache>
            </c:num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10</c:v>
                </c:pt>
                <c:pt idx="2">
                  <c:v>25</c:v>
                </c:pt>
                <c:pt idx="3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FCAD-4369-8FB0-8EDD57DAC9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92590192"/>
        <c:axId val="1492590608"/>
      </c:barChart>
      <c:catAx>
        <c:axId val="1492590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92590608"/>
        <c:crosses val="autoZero"/>
        <c:auto val="1"/>
        <c:lblAlgn val="ctr"/>
        <c:lblOffset val="100"/>
        <c:noMultiLvlLbl val="0"/>
      </c:catAx>
      <c:valAx>
        <c:axId val="149259060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4925901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0521038385826773E-2"/>
          <c:y val="0.15548705100929069"/>
          <c:w val="0.93635396161417328"/>
          <c:h val="0.7674865423544203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7CD2-45F7-B9EC-C468EE1819EF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0-7CD2-45F7-B9EC-C468EE1819EF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5"/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CD2-45F7-B9EC-C468EE1819EF}"/>
              </c:ext>
            </c:extLst>
          </c:dPt>
          <c:cat>
            <c:numRef>
              <c:f>Foglio1!$A$2:$A$5</c:f>
              <c:numCache>
                <c:formatCode>General</c:formatCode>
                <c:ptCount val="4"/>
              </c:numCache>
            </c:num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10</c:v>
                </c:pt>
                <c:pt idx="2">
                  <c:v>29</c:v>
                </c:pt>
                <c:pt idx="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652-4AE2-9E3F-B13F0CC82D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44900936"/>
        <c:axId val="544903232"/>
      </c:barChart>
      <c:catAx>
        <c:axId val="544900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44903232"/>
        <c:crosses val="autoZero"/>
        <c:auto val="1"/>
        <c:lblAlgn val="ctr"/>
        <c:lblOffset val="100"/>
        <c:noMultiLvlLbl val="0"/>
      </c:catAx>
      <c:valAx>
        <c:axId val="54490323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5449009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2222440741027049E-2"/>
          <c:y val="0.13420802537149784"/>
          <c:w val="0.93635396161417328"/>
          <c:h val="0.7674865423544203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A17-4D96-8770-759512A8C5A8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A17-4D96-8770-759512A8C5A8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5"/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A17-4D96-8770-759512A8C5A8}"/>
              </c:ext>
            </c:extLst>
          </c:dPt>
          <c:cat>
            <c:numRef>
              <c:f>Foglio1!$A$2:$A$5</c:f>
              <c:numCache>
                <c:formatCode>General</c:formatCode>
                <c:ptCount val="4"/>
              </c:numCache>
            </c:num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10</c:v>
                </c:pt>
                <c:pt idx="2">
                  <c:v>57</c:v>
                </c:pt>
                <c:pt idx="3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A17-4D96-8770-759512A8C5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44900936"/>
        <c:axId val="544903232"/>
      </c:barChart>
      <c:catAx>
        <c:axId val="544900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44903232"/>
        <c:crosses val="autoZero"/>
        <c:auto val="1"/>
        <c:lblAlgn val="ctr"/>
        <c:lblOffset val="100"/>
        <c:noMultiLvlLbl val="0"/>
      </c:catAx>
      <c:valAx>
        <c:axId val="54490323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5449009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4896038385826773E-2"/>
          <c:y val="2.0935973931018297E-2"/>
          <c:w val="0.93635396161417328"/>
          <c:h val="0.924333607141889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2">
                  <a:lumMod val="50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/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E984-4BC1-8A54-EC991B39E9D1}"/>
              </c:ext>
            </c:extLst>
          </c:dPt>
          <c:dPt>
            <c:idx val="1"/>
            <c:invertIfNegative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984-4BC1-8A54-EC991B39E9D1}"/>
              </c:ext>
            </c:extLst>
          </c:dPt>
          <c:dPt>
            <c:idx val="2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984-4BC1-8A54-EC991B39E9D1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E984-4BC1-8A54-EC991B39E9D1}"/>
              </c:ext>
            </c:extLst>
          </c:dPt>
          <c:cat>
            <c:numRef>
              <c:f>Foglio1!$A$2:$A$5</c:f>
              <c:numCache>
                <c:formatCode>General</c:formatCode>
                <c:ptCount val="4"/>
              </c:numCache>
            </c:num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</c:v>
                </c:pt>
                <c:pt idx="1">
                  <c:v>16</c:v>
                </c:pt>
                <c:pt idx="2">
                  <c:v>50</c:v>
                </c:pt>
                <c:pt idx="3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84-4BC1-8A54-EC991B39E9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92590192"/>
        <c:axId val="1492590608"/>
      </c:barChart>
      <c:catAx>
        <c:axId val="1492590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92590608"/>
        <c:crosses val="autoZero"/>
        <c:auto val="1"/>
        <c:lblAlgn val="ctr"/>
        <c:lblOffset val="100"/>
        <c:noMultiLvlLbl val="0"/>
      </c:catAx>
      <c:valAx>
        <c:axId val="149259060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492590192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237884548044662E-2"/>
          <c:y val="4.2221815712450766E-3"/>
          <c:w val="0.93635396161417328"/>
          <c:h val="0.924333607141889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2">
                  <a:lumMod val="50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/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C36-4971-987F-99E1C8EE6B2E}"/>
              </c:ext>
            </c:extLst>
          </c:dPt>
          <c:dPt>
            <c:idx val="1"/>
            <c:invertIfNegative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C36-4971-987F-99E1C8EE6B2E}"/>
              </c:ext>
            </c:extLst>
          </c:dPt>
          <c:dPt>
            <c:idx val="2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C36-4971-987F-99E1C8EE6B2E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4C36-4971-987F-99E1C8EE6B2E}"/>
              </c:ext>
            </c:extLst>
          </c:dPt>
          <c:cat>
            <c:numRef>
              <c:f>Foglio1!$A$2:$A$5</c:f>
              <c:numCache>
                <c:formatCode>General</c:formatCode>
                <c:ptCount val="4"/>
              </c:numCache>
            </c:num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6</c:v>
                </c:pt>
                <c:pt idx="2">
                  <c:v>28</c:v>
                </c:pt>
                <c:pt idx="3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4C36-4971-987F-99E1C8EE6B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92590192"/>
        <c:axId val="1492590608"/>
      </c:barChart>
      <c:catAx>
        <c:axId val="1492590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92590608"/>
        <c:crosses val="autoZero"/>
        <c:auto val="1"/>
        <c:lblAlgn val="ctr"/>
        <c:lblOffset val="100"/>
        <c:noMultiLvlLbl val="0"/>
      </c:catAx>
      <c:valAx>
        <c:axId val="149259060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4925901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4896038385826773E-2"/>
          <c:y val="2.0935973931018297E-2"/>
          <c:w val="0.93635396161417328"/>
          <c:h val="0.924333607141889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2">
                  <a:lumMod val="50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/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E984-4BC1-8A54-EC991B39E9D1}"/>
              </c:ext>
            </c:extLst>
          </c:dPt>
          <c:dPt>
            <c:idx val="1"/>
            <c:invertIfNegative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984-4BC1-8A54-EC991B39E9D1}"/>
              </c:ext>
            </c:extLst>
          </c:dPt>
          <c:dPt>
            <c:idx val="2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984-4BC1-8A54-EC991B39E9D1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E984-4BC1-8A54-EC991B39E9D1}"/>
              </c:ext>
            </c:extLst>
          </c:dPt>
          <c:cat>
            <c:numRef>
              <c:f>Foglio1!$A$2:$A$5</c:f>
              <c:numCache>
                <c:formatCode>General</c:formatCode>
                <c:ptCount val="4"/>
              </c:numCache>
            </c:num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22</c:v>
                </c:pt>
                <c:pt idx="3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84-4BC1-8A54-EC991B39E9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92590192"/>
        <c:axId val="1492590608"/>
      </c:barChart>
      <c:catAx>
        <c:axId val="1492590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92590608"/>
        <c:crosses val="autoZero"/>
        <c:auto val="1"/>
        <c:lblAlgn val="ctr"/>
        <c:lblOffset val="100"/>
        <c:noMultiLvlLbl val="0"/>
      </c:catAx>
      <c:valAx>
        <c:axId val="149259060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4925901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4896038385826773E-2"/>
          <c:y val="2.0935973931018297E-2"/>
          <c:w val="0.93635396161417328"/>
          <c:h val="0.924333607141889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2">
                  <a:lumMod val="50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/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E984-4BC1-8A54-EC991B39E9D1}"/>
              </c:ext>
            </c:extLst>
          </c:dPt>
          <c:dPt>
            <c:idx val="1"/>
            <c:invertIfNegative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984-4BC1-8A54-EC991B39E9D1}"/>
              </c:ext>
            </c:extLst>
          </c:dPt>
          <c:dPt>
            <c:idx val="2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984-4BC1-8A54-EC991B39E9D1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E984-4BC1-8A54-EC991B39E9D1}"/>
              </c:ext>
            </c:extLst>
          </c:dPt>
          <c:cat>
            <c:numRef>
              <c:f>Foglio1!$A$2:$A$5</c:f>
              <c:numCache>
                <c:formatCode>General</c:formatCode>
                <c:ptCount val="4"/>
              </c:numCache>
            </c:num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</c:v>
                </c:pt>
                <c:pt idx="1">
                  <c:v>12</c:v>
                </c:pt>
                <c:pt idx="2">
                  <c:v>33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84-4BC1-8A54-EC991B39E9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92590192"/>
        <c:axId val="1492590608"/>
      </c:barChart>
      <c:catAx>
        <c:axId val="1492590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92590608"/>
        <c:crosses val="autoZero"/>
        <c:auto val="1"/>
        <c:lblAlgn val="ctr"/>
        <c:lblOffset val="100"/>
        <c:noMultiLvlLbl val="0"/>
      </c:catAx>
      <c:valAx>
        <c:axId val="149259060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492590192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4896038385826773E-2"/>
          <c:y val="2.0935973931018297E-2"/>
          <c:w val="0.93635396161417328"/>
          <c:h val="0.924333607141889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2">
                  <a:lumMod val="50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/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E984-4BC1-8A54-EC991B39E9D1}"/>
              </c:ext>
            </c:extLst>
          </c:dPt>
          <c:dPt>
            <c:idx val="1"/>
            <c:invertIfNegative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984-4BC1-8A54-EC991B39E9D1}"/>
              </c:ext>
            </c:extLst>
          </c:dPt>
          <c:dPt>
            <c:idx val="2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984-4BC1-8A54-EC991B39E9D1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E984-4BC1-8A54-EC991B39E9D1}"/>
              </c:ext>
            </c:extLst>
          </c:dPt>
          <c:cat>
            <c:numRef>
              <c:f>Foglio1!$A$2:$A$5</c:f>
              <c:numCache>
                <c:formatCode>General</c:formatCode>
                <c:ptCount val="4"/>
              </c:numCache>
            </c:num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</c:v>
                </c:pt>
                <c:pt idx="1">
                  <c:v>14</c:v>
                </c:pt>
                <c:pt idx="2">
                  <c:v>21</c:v>
                </c:pt>
                <c:pt idx="3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84-4BC1-8A54-EC991B39E9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92590192"/>
        <c:axId val="1492590608"/>
      </c:barChart>
      <c:catAx>
        <c:axId val="1492590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92590608"/>
        <c:crosses val="autoZero"/>
        <c:auto val="1"/>
        <c:lblAlgn val="ctr"/>
        <c:lblOffset val="100"/>
        <c:noMultiLvlLbl val="0"/>
      </c:catAx>
      <c:valAx>
        <c:axId val="149259060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4925901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3445432923245337E-2"/>
          <c:y val="3.3471144532648288E-2"/>
          <c:w val="0.93635396161417328"/>
          <c:h val="0.924333607141889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2">
                  <a:lumMod val="50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/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AF0-4D36-8C6C-6B55E8AFEAAE}"/>
              </c:ext>
            </c:extLst>
          </c:dPt>
          <c:dPt>
            <c:idx val="1"/>
            <c:invertIfNegative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AF0-4D36-8C6C-6B55E8AFEAAE}"/>
              </c:ext>
            </c:extLst>
          </c:dPt>
          <c:dPt>
            <c:idx val="2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AF0-4D36-8C6C-6B55E8AFEAAE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3AF0-4D36-8C6C-6B55E8AFEAAE}"/>
              </c:ext>
            </c:extLst>
          </c:dPt>
          <c:cat>
            <c:numRef>
              <c:f>Foglio1!$A$2:$A$5</c:f>
              <c:numCache>
                <c:formatCode>General</c:formatCode>
                <c:ptCount val="4"/>
              </c:numCache>
            </c:num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</c:v>
                </c:pt>
                <c:pt idx="1">
                  <c:v>11</c:v>
                </c:pt>
                <c:pt idx="2">
                  <c:v>33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AF0-4D36-8C6C-6B55E8AFEA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92590192"/>
        <c:axId val="1492590608"/>
      </c:barChart>
      <c:catAx>
        <c:axId val="1492590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92590608"/>
        <c:crosses val="autoZero"/>
        <c:auto val="1"/>
        <c:lblAlgn val="ctr"/>
        <c:lblOffset val="100"/>
        <c:noMultiLvlLbl val="0"/>
      </c:catAx>
      <c:valAx>
        <c:axId val="149259060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4925901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30C09C-C666-456D-94AA-61C4942C413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3754763F-B422-4636-82A4-B383D1807148}">
      <dgm:prSet phldrT="[Testo]" phldr="1"/>
      <dgm:spPr/>
      <dgm:t>
        <a:bodyPr/>
        <a:lstStyle/>
        <a:p>
          <a:endParaRPr lang="it-IT" dirty="0"/>
        </a:p>
      </dgm:t>
    </dgm:pt>
    <dgm:pt modelId="{F1C4DF63-60CC-4CC4-B8E0-126D3F992436}" type="parTrans" cxnId="{84DE1107-23F0-4F58-981B-0D4B68F5A985}">
      <dgm:prSet/>
      <dgm:spPr/>
      <dgm:t>
        <a:bodyPr/>
        <a:lstStyle/>
        <a:p>
          <a:endParaRPr lang="it-IT"/>
        </a:p>
      </dgm:t>
    </dgm:pt>
    <dgm:pt modelId="{F191238A-4536-44C9-B4F3-3F464B815BF3}" type="sibTrans" cxnId="{84DE1107-23F0-4F58-981B-0D4B68F5A985}">
      <dgm:prSet/>
      <dgm:spPr/>
      <dgm:t>
        <a:bodyPr/>
        <a:lstStyle/>
        <a:p>
          <a:endParaRPr lang="it-IT"/>
        </a:p>
      </dgm:t>
    </dgm:pt>
    <dgm:pt modelId="{CEA280E8-F02C-4911-B98E-CD2352A8F29D}">
      <dgm:prSet phldrT="[Testo]"/>
      <dgm:spPr/>
      <dgm:t>
        <a:bodyPr/>
        <a:lstStyle/>
        <a:p>
          <a:endParaRPr lang="it-IT" dirty="0"/>
        </a:p>
      </dgm:t>
    </dgm:pt>
    <dgm:pt modelId="{F9850389-684C-4E6E-8A8E-7D138E9BCF65}" type="parTrans" cxnId="{FCE82515-FB32-45FF-96A9-F0F1E4B1BA70}">
      <dgm:prSet/>
      <dgm:spPr/>
      <dgm:t>
        <a:bodyPr/>
        <a:lstStyle/>
        <a:p>
          <a:endParaRPr lang="it-IT"/>
        </a:p>
      </dgm:t>
    </dgm:pt>
    <dgm:pt modelId="{3EA380D2-4377-4CEF-A5BB-C93AC4659902}" type="sibTrans" cxnId="{FCE82515-FB32-45FF-96A9-F0F1E4B1BA70}">
      <dgm:prSet/>
      <dgm:spPr/>
      <dgm:t>
        <a:bodyPr/>
        <a:lstStyle/>
        <a:p>
          <a:endParaRPr lang="it-IT"/>
        </a:p>
      </dgm:t>
    </dgm:pt>
    <dgm:pt modelId="{343A59BB-8BEC-4F89-A82A-765B0142C0C6}">
      <dgm:prSet phldrT="[Testo]" phldr="1"/>
      <dgm:spPr/>
      <dgm:t>
        <a:bodyPr/>
        <a:lstStyle/>
        <a:p>
          <a:endParaRPr lang="it-IT" dirty="0"/>
        </a:p>
      </dgm:t>
    </dgm:pt>
    <dgm:pt modelId="{6A862FBC-942E-4C66-A9F5-2AA51F023F14}" type="parTrans" cxnId="{88824801-05DB-47DB-83AC-9E8136DE5C25}">
      <dgm:prSet/>
      <dgm:spPr/>
      <dgm:t>
        <a:bodyPr/>
        <a:lstStyle/>
        <a:p>
          <a:endParaRPr lang="it-IT"/>
        </a:p>
      </dgm:t>
    </dgm:pt>
    <dgm:pt modelId="{18583A7E-E65A-4014-AC47-BAFB2B06800F}" type="sibTrans" cxnId="{88824801-05DB-47DB-83AC-9E8136DE5C25}">
      <dgm:prSet/>
      <dgm:spPr/>
      <dgm:t>
        <a:bodyPr/>
        <a:lstStyle/>
        <a:p>
          <a:endParaRPr lang="it-IT"/>
        </a:p>
      </dgm:t>
    </dgm:pt>
    <dgm:pt modelId="{D311CC97-8DC6-42C1-A658-DBF6A07D02CF}">
      <dgm:prSet/>
      <dgm:spPr/>
      <dgm:t>
        <a:bodyPr/>
        <a:lstStyle/>
        <a:p>
          <a:r>
            <a:rPr lang="it-IT" dirty="0"/>
            <a:t>Discipline di area linguistica o umanistica </a:t>
          </a:r>
        </a:p>
      </dgm:t>
    </dgm:pt>
    <dgm:pt modelId="{A9359DDF-CDFE-4FCD-9344-6D259F8525A9}" type="parTrans" cxnId="{3B0AFC9B-1E59-43C3-B825-237316DFCCA5}">
      <dgm:prSet/>
      <dgm:spPr/>
      <dgm:t>
        <a:bodyPr/>
        <a:lstStyle/>
        <a:p>
          <a:endParaRPr lang="it-IT"/>
        </a:p>
      </dgm:t>
    </dgm:pt>
    <dgm:pt modelId="{91B16955-72DB-46C7-8D69-D476676E75B0}" type="sibTrans" cxnId="{3B0AFC9B-1E59-43C3-B825-237316DFCCA5}">
      <dgm:prSet/>
      <dgm:spPr/>
      <dgm:t>
        <a:bodyPr/>
        <a:lstStyle/>
        <a:p>
          <a:endParaRPr lang="it-IT"/>
        </a:p>
      </dgm:t>
    </dgm:pt>
    <dgm:pt modelId="{1078B572-14B3-49AC-8233-08128DFE254E}">
      <dgm:prSet/>
      <dgm:spPr/>
      <dgm:t>
        <a:bodyPr/>
        <a:lstStyle/>
        <a:p>
          <a:r>
            <a:rPr lang="it-IT" dirty="0"/>
            <a:t>Discipline di area scientifica o tecnologica  </a:t>
          </a:r>
        </a:p>
      </dgm:t>
    </dgm:pt>
    <dgm:pt modelId="{B5C5A303-B3CF-49A0-8AFA-76DFF181F64A}" type="parTrans" cxnId="{CF0CD337-B209-4DB9-92BE-A10A7CF97AA9}">
      <dgm:prSet/>
      <dgm:spPr/>
      <dgm:t>
        <a:bodyPr/>
        <a:lstStyle/>
        <a:p>
          <a:endParaRPr lang="it-IT"/>
        </a:p>
      </dgm:t>
    </dgm:pt>
    <dgm:pt modelId="{22B57051-242F-4DDB-A603-B38931B2D533}" type="sibTrans" cxnId="{CF0CD337-B209-4DB9-92BE-A10A7CF97AA9}">
      <dgm:prSet/>
      <dgm:spPr/>
      <dgm:t>
        <a:bodyPr/>
        <a:lstStyle/>
        <a:p>
          <a:endParaRPr lang="it-IT"/>
        </a:p>
      </dgm:t>
    </dgm:pt>
    <dgm:pt modelId="{5EE84C2C-3F1D-4689-BB34-C748DE5F68B3}" type="pres">
      <dgm:prSet presAssocID="{3C30C09C-C666-456D-94AA-61C4942C4132}" presName="linear" presStyleCnt="0">
        <dgm:presLayoutVars>
          <dgm:animLvl val="lvl"/>
          <dgm:resizeHandles val="exact"/>
        </dgm:presLayoutVars>
      </dgm:prSet>
      <dgm:spPr/>
    </dgm:pt>
    <dgm:pt modelId="{5A72BE55-C036-491B-843E-FB6222152528}" type="pres">
      <dgm:prSet presAssocID="{3754763F-B422-4636-82A4-B383D1807148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FB3BD530-955E-4CD4-AA8C-82064CA0DFCA}" type="pres">
      <dgm:prSet presAssocID="{3754763F-B422-4636-82A4-B383D1807148}" presName="childText" presStyleLbl="revTx" presStyleIdx="0" presStyleCnt="1">
        <dgm:presLayoutVars>
          <dgm:bulletEnabled val="1"/>
        </dgm:presLayoutVars>
      </dgm:prSet>
      <dgm:spPr/>
    </dgm:pt>
    <dgm:pt modelId="{AB61C6EE-D60F-40C0-A1E7-E6CD1F530CCB}" type="pres">
      <dgm:prSet presAssocID="{D311CC97-8DC6-42C1-A658-DBF6A07D02CF}" presName="parentText" presStyleLbl="node1" presStyleIdx="1" presStyleCnt="4" custLinFactY="-146774" custLinFactNeighborX="11798" custLinFactNeighborY="-200000">
        <dgm:presLayoutVars>
          <dgm:chMax val="0"/>
          <dgm:bulletEnabled val="1"/>
        </dgm:presLayoutVars>
      </dgm:prSet>
      <dgm:spPr/>
    </dgm:pt>
    <dgm:pt modelId="{4E1F15A0-6330-4404-AEF2-691247B01A94}" type="pres">
      <dgm:prSet presAssocID="{91B16955-72DB-46C7-8D69-D476676E75B0}" presName="spacer" presStyleCnt="0"/>
      <dgm:spPr/>
    </dgm:pt>
    <dgm:pt modelId="{D06DD3A5-39A9-4629-84AA-E31BC0B3A6EC}" type="pres">
      <dgm:prSet presAssocID="{343A59BB-8BEC-4F89-A82A-765B0142C0C6}" presName="parentText" presStyleLbl="node1" presStyleIdx="2" presStyleCnt="4" custLinFactY="-55589" custLinFactNeighborX="-207" custLinFactNeighborY="-100000">
        <dgm:presLayoutVars>
          <dgm:chMax val="0"/>
          <dgm:bulletEnabled val="1"/>
        </dgm:presLayoutVars>
      </dgm:prSet>
      <dgm:spPr/>
    </dgm:pt>
    <dgm:pt modelId="{FB3C7F46-BD3B-4C52-B57D-9813D7DD8FA6}" type="pres">
      <dgm:prSet presAssocID="{18583A7E-E65A-4014-AC47-BAFB2B06800F}" presName="spacer" presStyleCnt="0"/>
      <dgm:spPr/>
    </dgm:pt>
    <dgm:pt modelId="{D9F51CE8-B2FA-4D4A-A064-4272296ECEFA}" type="pres">
      <dgm:prSet presAssocID="{1078B572-14B3-49AC-8233-08128DFE254E}" presName="parentText" presStyleLbl="node1" presStyleIdx="3" presStyleCnt="4" custLinFactY="-155589" custLinFactNeighborX="-207" custLinFactNeighborY="-200000">
        <dgm:presLayoutVars>
          <dgm:chMax val="0"/>
          <dgm:bulletEnabled val="1"/>
        </dgm:presLayoutVars>
      </dgm:prSet>
      <dgm:spPr/>
    </dgm:pt>
  </dgm:ptLst>
  <dgm:cxnLst>
    <dgm:cxn modelId="{88824801-05DB-47DB-83AC-9E8136DE5C25}" srcId="{3C30C09C-C666-456D-94AA-61C4942C4132}" destId="{343A59BB-8BEC-4F89-A82A-765B0142C0C6}" srcOrd="2" destOrd="0" parTransId="{6A862FBC-942E-4C66-A9F5-2AA51F023F14}" sibTransId="{18583A7E-E65A-4014-AC47-BAFB2B06800F}"/>
    <dgm:cxn modelId="{84DE1107-23F0-4F58-981B-0D4B68F5A985}" srcId="{3C30C09C-C666-456D-94AA-61C4942C4132}" destId="{3754763F-B422-4636-82A4-B383D1807148}" srcOrd="0" destOrd="0" parTransId="{F1C4DF63-60CC-4CC4-B8E0-126D3F992436}" sibTransId="{F191238A-4536-44C9-B4F3-3F464B815BF3}"/>
    <dgm:cxn modelId="{B3187D0C-CEFC-4E1D-8EEE-F49370FE8D4B}" type="presOf" srcId="{1078B572-14B3-49AC-8233-08128DFE254E}" destId="{D9F51CE8-B2FA-4D4A-A064-4272296ECEFA}" srcOrd="0" destOrd="0" presId="urn:microsoft.com/office/officeart/2005/8/layout/vList2"/>
    <dgm:cxn modelId="{FCE82515-FB32-45FF-96A9-F0F1E4B1BA70}" srcId="{3754763F-B422-4636-82A4-B383D1807148}" destId="{CEA280E8-F02C-4911-B98E-CD2352A8F29D}" srcOrd="0" destOrd="0" parTransId="{F9850389-684C-4E6E-8A8E-7D138E9BCF65}" sibTransId="{3EA380D2-4377-4CEF-A5BB-C93AC4659902}"/>
    <dgm:cxn modelId="{CF0CD337-B209-4DB9-92BE-A10A7CF97AA9}" srcId="{3C30C09C-C666-456D-94AA-61C4942C4132}" destId="{1078B572-14B3-49AC-8233-08128DFE254E}" srcOrd="3" destOrd="0" parTransId="{B5C5A303-B3CF-49A0-8AFA-76DFF181F64A}" sibTransId="{22B57051-242F-4DDB-A603-B38931B2D533}"/>
    <dgm:cxn modelId="{DD61343B-E7FF-4EDA-92AF-62AA0E64C5F0}" type="presOf" srcId="{343A59BB-8BEC-4F89-A82A-765B0142C0C6}" destId="{D06DD3A5-39A9-4629-84AA-E31BC0B3A6EC}" srcOrd="0" destOrd="0" presId="urn:microsoft.com/office/officeart/2005/8/layout/vList2"/>
    <dgm:cxn modelId="{21864C54-BF76-4B3B-BAB3-94E8A8898300}" type="presOf" srcId="{CEA280E8-F02C-4911-B98E-CD2352A8F29D}" destId="{FB3BD530-955E-4CD4-AA8C-82064CA0DFCA}" srcOrd="0" destOrd="0" presId="urn:microsoft.com/office/officeart/2005/8/layout/vList2"/>
    <dgm:cxn modelId="{3B0AFC9B-1E59-43C3-B825-237316DFCCA5}" srcId="{3C30C09C-C666-456D-94AA-61C4942C4132}" destId="{D311CC97-8DC6-42C1-A658-DBF6A07D02CF}" srcOrd="1" destOrd="0" parTransId="{A9359DDF-CDFE-4FCD-9344-6D259F8525A9}" sibTransId="{91B16955-72DB-46C7-8D69-D476676E75B0}"/>
    <dgm:cxn modelId="{4B786B9D-999E-40DD-90AB-8E969D0CEE57}" type="presOf" srcId="{3754763F-B422-4636-82A4-B383D1807148}" destId="{5A72BE55-C036-491B-843E-FB6222152528}" srcOrd="0" destOrd="0" presId="urn:microsoft.com/office/officeart/2005/8/layout/vList2"/>
    <dgm:cxn modelId="{2C6E67F2-A9AB-43B0-8DD3-E4044DD1D0B2}" type="presOf" srcId="{D311CC97-8DC6-42C1-A658-DBF6A07D02CF}" destId="{AB61C6EE-D60F-40C0-A1E7-E6CD1F530CCB}" srcOrd="0" destOrd="0" presId="urn:microsoft.com/office/officeart/2005/8/layout/vList2"/>
    <dgm:cxn modelId="{6AF00CF5-E944-43AC-B017-97D072F7A7DB}" type="presOf" srcId="{3C30C09C-C666-456D-94AA-61C4942C4132}" destId="{5EE84C2C-3F1D-4689-BB34-C748DE5F68B3}" srcOrd="0" destOrd="0" presId="urn:microsoft.com/office/officeart/2005/8/layout/vList2"/>
    <dgm:cxn modelId="{4C6FFA28-C9CD-4BE3-87AC-31241697116A}" type="presParOf" srcId="{5EE84C2C-3F1D-4689-BB34-C748DE5F68B3}" destId="{5A72BE55-C036-491B-843E-FB6222152528}" srcOrd="0" destOrd="0" presId="urn:microsoft.com/office/officeart/2005/8/layout/vList2"/>
    <dgm:cxn modelId="{232577D5-9B4D-4BE2-AC6C-B410FA0A9504}" type="presParOf" srcId="{5EE84C2C-3F1D-4689-BB34-C748DE5F68B3}" destId="{FB3BD530-955E-4CD4-AA8C-82064CA0DFCA}" srcOrd="1" destOrd="0" presId="urn:microsoft.com/office/officeart/2005/8/layout/vList2"/>
    <dgm:cxn modelId="{516C7F46-8C39-446C-B8C3-BAC5786CA431}" type="presParOf" srcId="{5EE84C2C-3F1D-4689-BB34-C748DE5F68B3}" destId="{AB61C6EE-D60F-40C0-A1E7-E6CD1F530CCB}" srcOrd="2" destOrd="0" presId="urn:microsoft.com/office/officeart/2005/8/layout/vList2"/>
    <dgm:cxn modelId="{918D0C31-044D-4974-B7D3-9CC3421E1056}" type="presParOf" srcId="{5EE84C2C-3F1D-4689-BB34-C748DE5F68B3}" destId="{4E1F15A0-6330-4404-AEF2-691247B01A94}" srcOrd="3" destOrd="0" presId="urn:microsoft.com/office/officeart/2005/8/layout/vList2"/>
    <dgm:cxn modelId="{D0F69BF4-E699-4CE7-BD0E-503A3C7684F6}" type="presParOf" srcId="{5EE84C2C-3F1D-4689-BB34-C748DE5F68B3}" destId="{D06DD3A5-39A9-4629-84AA-E31BC0B3A6EC}" srcOrd="4" destOrd="0" presId="urn:microsoft.com/office/officeart/2005/8/layout/vList2"/>
    <dgm:cxn modelId="{EA02FBB0-E3E6-41FF-A278-FFCCA41EE4A1}" type="presParOf" srcId="{5EE84C2C-3F1D-4689-BB34-C748DE5F68B3}" destId="{FB3C7F46-BD3B-4C52-B57D-9813D7DD8FA6}" srcOrd="5" destOrd="0" presId="urn:microsoft.com/office/officeart/2005/8/layout/vList2"/>
    <dgm:cxn modelId="{6838DB2B-1452-4849-BDDD-B3174ECD435E}" type="presParOf" srcId="{5EE84C2C-3F1D-4689-BB34-C748DE5F68B3}" destId="{D9F51CE8-B2FA-4D4A-A064-4272296ECEFA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72BE55-C036-491B-843E-FB6222152528}">
      <dsp:nvSpPr>
        <dsp:cNvPr id="0" name=""/>
        <dsp:cNvSpPr/>
      </dsp:nvSpPr>
      <dsp:spPr>
        <a:xfrm>
          <a:off x="0" y="18718"/>
          <a:ext cx="4128655" cy="79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000" kern="1200" dirty="0"/>
        </a:p>
      </dsp:txBody>
      <dsp:txXfrm>
        <a:off x="38838" y="57556"/>
        <a:ext cx="4050979" cy="717924"/>
      </dsp:txXfrm>
    </dsp:sp>
    <dsp:sp modelId="{FB3BD530-955E-4CD4-AA8C-82064CA0DFCA}">
      <dsp:nvSpPr>
        <dsp:cNvPr id="0" name=""/>
        <dsp:cNvSpPr/>
      </dsp:nvSpPr>
      <dsp:spPr>
        <a:xfrm>
          <a:off x="0" y="814318"/>
          <a:ext cx="4128655" cy="331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085" tIns="25400" rIns="142240" bIns="2540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it-IT" sz="1600" kern="1200" dirty="0"/>
        </a:p>
      </dsp:txBody>
      <dsp:txXfrm>
        <a:off x="0" y="814318"/>
        <a:ext cx="4128655" cy="331200"/>
      </dsp:txXfrm>
    </dsp:sp>
    <dsp:sp modelId="{AB61C6EE-D60F-40C0-A1E7-E6CD1F530CCB}">
      <dsp:nvSpPr>
        <dsp:cNvPr id="0" name=""/>
        <dsp:cNvSpPr/>
      </dsp:nvSpPr>
      <dsp:spPr>
        <a:xfrm>
          <a:off x="0" y="0"/>
          <a:ext cx="4128655" cy="79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dirty="0"/>
            <a:t>Discipline di area linguistica o umanistica </a:t>
          </a:r>
        </a:p>
      </dsp:txBody>
      <dsp:txXfrm>
        <a:off x="38838" y="38838"/>
        <a:ext cx="4050979" cy="717924"/>
      </dsp:txXfrm>
    </dsp:sp>
    <dsp:sp modelId="{D06DD3A5-39A9-4629-84AA-E31BC0B3A6EC}">
      <dsp:nvSpPr>
        <dsp:cNvPr id="0" name=""/>
        <dsp:cNvSpPr/>
      </dsp:nvSpPr>
      <dsp:spPr>
        <a:xfrm>
          <a:off x="0" y="1498852"/>
          <a:ext cx="4128655" cy="79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000" kern="1200" dirty="0"/>
        </a:p>
      </dsp:txBody>
      <dsp:txXfrm>
        <a:off x="38838" y="1537690"/>
        <a:ext cx="4050979" cy="717924"/>
      </dsp:txXfrm>
    </dsp:sp>
    <dsp:sp modelId="{D9F51CE8-B2FA-4D4A-A064-4272296ECEFA}">
      <dsp:nvSpPr>
        <dsp:cNvPr id="0" name=""/>
        <dsp:cNvSpPr/>
      </dsp:nvSpPr>
      <dsp:spPr>
        <a:xfrm>
          <a:off x="0" y="1498852"/>
          <a:ext cx="4128655" cy="79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dirty="0"/>
            <a:t>Discipline di area scientifica o tecnologica  </a:t>
          </a:r>
        </a:p>
      </dsp:txBody>
      <dsp:txXfrm>
        <a:off x="38838" y="1537690"/>
        <a:ext cx="4050979" cy="7179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0.38047</cdr:x>
      <cdr:y>0.72087</cdr:y>
    </cdr:from>
    <cdr:to>
      <cdr:x>0.48303</cdr:x>
      <cdr:y>0.82303</cdr:y>
    </cdr:to>
    <cdr:sp macro="" textlink="">
      <cdr:nvSpPr>
        <cdr:cNvPr id="3" name="CasellaDiTesto 18">
          <a:extLst xmlns:a="http://schemas.openxmlformats.org/drawingml/2006/main">
            <a:ext uri="{FF2B5EF4-FFF2-40B4-BE49-F238E27FC236}">
              <a16:creationId xmlns:a16="http://schemas.microsoft.com/office/drawing/2014/main" id="{F07A4A88-ACF8-1C37-E4D7-DDDC682CE27B}"/>
            </a:ext>
          </a:extLst>
        </cdr:cNvPr>
        <cdr:cNvSpPr txBox="1"/>
      </cdr:nvSpPr>
      <cdr:spPr>
        <a:xfrm xmlns:a="http://schemas.openxmlformats.org/drawingml/2006/main">
          <a:off x="2864878" y="2171713"/>
          <a:ext cx="772263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it-IT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it-IT" sz="1400" b="1"/>
            <a:t>17 </a:t>
          </a:r>
          <a:r>
            <a:rPr lang="it-IT" sz="1400" b="1" dirty="0"/>
            <a:t>%</a:t>
          </a:r>
          <a:endParaRPr lang="it-IT" sz="1200" b="1" dirty="0"/>
        </a:p>
      </cdr:txBody>
    </cdr:sp>
  </cdr:relSizeAnchor>
  <cdr:relSizeAnchor xmlns:cdr="http://schemas.openxmlformats.org/drawingml/2006/chartDrawing">
    <cdr:from>
      <cdr:x>0.61182</cdr:x>
      <cdr:y>0.2853</cdr:y>
    </cdr:from>
    <cdr:to>
      <cdr:x>0.71438</cdr:x>
      <cdr:y>0.38746</cdr:y>
    </cdr:to>
    <cdr:sp macro="" textlink="">
      <cdr:nvSpPr>
        <cdr:cNvPr id="4" name="CasellaDiTesto 19">
          <a:extLst xmlns:a="http://schemas.openxmlformats.org/drawingml/2006/main">
            <a:ext uri="{FF2B5EF4-FFF2-40B4-BE49-F238E27FC236}">
              <a16:creationId xmlns:a16="http://schemas.microsoft.com/office/drawing/2014/main" id="{AE1E87D0-B6CF-1C8E-96DB-E03E952157DA}"/>
            </a:ext>
          </a:extLst>
        </cdr:cNvPr>
        <cdr:cNvSpPr txBox="1"/>
      </cdr:nvSpPr>
      <cdr:spPr>
        <a:xfrm xmlns:a="http://schemas.openxmlformats.org/drawingml/2006/main">
          <a:off x="4606910" y="859510"/>
          <a:ext cx="772263" cy="30777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it-IT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it-IT" sz="1400" b="1"/>
            <a:t> 43%</a:t>
          </a:r>
          <a:endParaRPr lang="it-IT" sz="1200" b="1" dirty="0"/>
        </a:p>
      </cdr:txBody>
    </cdr:sp>
  </cdr:relSizeAnchor>
  <cdr:relSizeAnchor xmlns:cdr="http://schemas.openxmlformats.org/drawingml/2006/chartDrawing">
    <cdr:from>
      <cdr:x>0.85055</cdr:x>
      <cdr:y>0.75849</cdr:y>
    </cdr:from>
    <cdr:to>
      <cdr:x>0.9531</cdr:x>
      <cdr:y>0.86065</cdr:y>
    </cdr:to>
    <cdr:sp macro="" textlink="">
      <cdr:nvSpPr>
        <cdr:cNvPr id="5" name="CasellaDiTesto 20">
          <a:extLst xmlns:a="http://schemas.openxmlformats.org/drawingml/2006/main">
            <a:ext uri="{FF2B5EF4-FFF2-40B4-BE49-F238E27FC236}">
              <a16:creationId xmlns:a16="http://schemas.microsoft.com/office/drawing/2014/main" id="{35D1ACD2-B660-23CA-4014-047DAB04C536}"/>
            </a:ext>
          </a:extLst>
        </cdr:cNvPr>
        <cdr:cNvSpPr txBox="1"/>
      </cdr:nvSpPr>
      <cdr:spPr>
        <a:xfrm xmlns:a="http://schemas.openxmlformats.org/drawingml/2006/main">
          <a:off x="6404495" y="2285062"/>
          <a:ext cx="772188" cy="30777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it-IT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it-IT" sz="1400" b="1" dirty="0"/>
            <a:t>38%</a:t>
          </a:r>
          <a:endParaRPr lang="it-IT" sz="12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0.37649</cdr:x>
      <cdr:y>0.59637</cdr:y>
    </cdr:from>
    <cdr:to>
      <cdr:x>0.47905</cdr:x>
      <cdr:y>0.69951</cdr:y>
    </cdr:to>
    <cdr:sp macro="" textlink="">
      <cdr:nvSpPr>
        <cdr:cNvPr id="3" name="CasellaDiTesto 18">
          <a:extLst xmlns:a="http://schemas.openxmlformats.org/drawingml/2006/main">
            <a:ext uri="{FF2B5EF4-FFF2-40B4-BE49-F238E27FC236}">
              <a16:creationId xmlns:a16="http://schemas.microsoft.com/office/drawing/2014/main" id="{F07A4A88-ACF8-1C37-E4D7-DDDC682CE27B}"/>
            </a:ext>
          </a:extLst>
        </cdr:cNvPr>
        <cdr:cNvSpPr txBox="1"/>
      </cdr:nvSpPr>
      <cdr:spPr>
        <a:xfrm xmlns:a="http://schemas.openxmlformats.org/drawingml/2006/main">
          <a:off x="2810243" y="1779660"/>
          <a:ext cx="765548" cy="30778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it-IT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it-IT" sz="1400" b="1" dirty="0"/>
            <a:t>19%</a:t>
          </a:r>
          <a:endParaRPr lang="it-IT" sz="1200" b="1" dirty="0"/>
        </a:p>
      </cdr:txBody>
    </cdr:sp>
  </cdr:relSizeAnchor>
  <cdr:relSizeAnchor xmlns:cdr="http://schemas.openxmlformats.org/drawingml/2006/chartDrawing">
    <cdr:from>
      <cdr:x>0.61182</cdr:x>
      <cdr:y>0.15118</cdr:y>
    </cdr:from>
    <cdr:to>
      <cdr:x>0.71438</cdr:x>
      <cdr:y>0.25432</cdr:y>
    </cdr:to>
    <cdr:sp macro="" textlink="">
      <cdr:nvSpPr>
        <cdr:cNvPr id="4" name="CasellaDiTesto 19">
          <a:extLst xmlns:a="http://schemas.openxmlformats.org/drawingml/2006/main">
            <a:ext uri="{FF2B5EF4-FFF2-40B4-BE49-F238E27FC236}">
              <a16:creationId xmlns:a16="http://schemas.microsoft.com/office/drawing/2014/main" id="{AE1E87D0-B6CF-1C8E-96DB-E03E952157DA}"/>
            </a:ext>
          </a:extLst>
        </cdr:cNvPr>
        <cdr:cNvSpPr txBox="1"/>
      </cdr:nvSpPr>
      <cdr:spPr>
        <a:xfrm xmlns:a="http://schemas.openxmlformats.org/drawingml/2006/main">
          <a:off x="4566867" y="451134"/>
          <a:ext cx="765549" cy="30778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it-IT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it-IT" sz="1400" b="1" dirty="0"/>
            <a:t> 57%</a:t>
          </a:r>
          <a:endParaRPr lang="it-IT" sz="1200" b="1" dirty="0"/>
        </a:p>
      </cdr:txBody>
    </cdr:sp>
  </cdr:relSizeAnchor>
  <cdr:relSizeAnchor xmlns:cdr="http://schemas.openxmlformats.org/drawingml/2006/chartDrawing">
    <cdr:from>
      <cdr:x>0.84824</cdr:x>
      <cdr:y>0.40149</cdr:y>
    </cdr:from>
    <cdr:to>
      <cdr:x>0.95079</cdr:x>
      <cdr:y>0.50463</cdr:y>
    </cdr:to>
    <cdr:sp macro="" textlink="">
      <cdr:nvSpPr>
        <cdr:cNvPr id="5" name="CasellaDiTesto 20">
          <a:extLst xmlns:a="http://schemas.openxmlformats.org/drawingml/2006/main">
            <a:ext uri="{FF2B5EF4-FFF2-40B4-BE49-F238E27FC236}">
              <a16:creationId xmlns:a16="http://schemas.microsoft.com/office/drawing/2014/main" id="{35D1ACD2-B660-23CA-4014-047DAB04C536}"/>
            </a:ext>
          </a:extLst>
        </cdr:cNvPr>
        <cdr:cNvSpPr txBox="1"/>
      </cdr:nvSpPr>
      <cdr:spPr>
        <a:xfrm xmlns:a="http://schemas.openxmlformats.org/drawingml/2006/main">
          <a:off x="6331563" y="1198108"/>
          <a:ext cx="765474" cy="30778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it-IT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it-IT" sz="1400" b="1" dirty="0"/>
            <a:t>16%</a:t>
          </a:r>
          <a:endParaRPr lang="it-IT" sz="1200" b="1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D9D07B1-D726-9F7A-F87F-D094D2008B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5C02540-8624-41B8-8F61-78EF725C6C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BF9B81A-A30B-FB8D-A6B3-90D7A820A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FA84F61-D6AD-F1F5-65F6-D312C814E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155ECBB-F792-0FB6-2FB2-8098D1A18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0830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ED59B56-4FAC-B3EA-944F-8B03E0CE7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1CD8E9C6-68D5-D960-E9A8-8C9746E734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578BCAD-1B69-9BCF-F0F5-D6EAD5650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E517488-4453-2057-32DF-164F2BE0B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476EF11-3313-3F62-F76E-5099E7AF0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9817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3E3F6644-980C-F96F-9A09-54DE6AFE18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D35535F-BF4B-E0AB-9F19-27D55A1EF6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E54A0CE-8CD7-7774-49F7-8E30D4D06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EDFB948-3239-DED9-06C5-425683C52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21DCE2D-75C1-C477-2C74-2374271ED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3559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A726319-1404-CA6A-9859-9C0717934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FDCCC23-21A6-4AB0-EF8D-A1B9EE2EEF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04A016C-019D-D9E0-8711-3D44E19AE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9DB6F1C-19AC-C93B-B12F-3B541E95F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C0FDD10-A280-EC7A-BED1-D9E3ED9D4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327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4AC7F8B-B7D8-3F4A-A8DE-F657CB896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42D43C4-E793-BCCE-2277-B6062C3723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B6F4CFF-0656-9A02-91B6-90A6DA4DF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8899B2B-755B-490C-BEAC-5DA5C5BC0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D86966C-844A-9626-0DFA-1F8DD3282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8310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ED99AB5-97A9-5755-5BBD-A9656B1A0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CDB0DEA-5F69-9FF1-84DA-370BD93A15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C07CF12-2E79-64CE-E6D8-08C26197A7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22C57DE-B2C4-8518-462E-9280FAED7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BC7A59C-7247-8100-AA89-6447060F7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15F57A5-73EF-06DC-3B64-799D4EC5B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6395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B4948D0-CCF2-0207-3596-4953D42FF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90B5C37-7A29-2927-931E-029F97A2BA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9710AC5-B0A4-E16F-1EFF-9D8DCB70BD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66C5A22-9CF6-1496-BF39-C80AFB8175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5512842-6DE5-67E2-FF4A-67B7B62B19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392F4AE-1172-7304-E462-7F91395F7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5E3C49A-39E7-0A0A-D051-6D7D5AE05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A442A912-C2C3-ACBB-3660-2F561CE04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5832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33A81B1-2627-CA80-3FC1-7394DAC41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672D730-AA48-B13C-3949-5E5F4380F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E54A3C0-D3C8-573B-2715-3E9056BA3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3F46837-1507-BA11-6433-B93FA1BA8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3173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AF95E2F0-1097-85A8-6925-9EB4CE104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E0FA520-7530-9A86-BBA4-F9F41C92C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2D9923C-6863-42D9-023E-CDD78F199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0307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F1EAF7-365C-B075-38D0-2C272D969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1EB10DE-6D15-DFCF-267D-3A834E37EF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793BF79-BE24-6B4C-B259-B497EB85F5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B1D4EEC-AC90-4701-E093-DAF72ED05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CBD7D06-FBF7-10EB-5D1E-1CEF05488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039BB2F-EC37-9317-2AC5-5311EB119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3123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970F55-A37E-6D58-D959-2329D1C22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5717BAFC-2EEF-FF7B-1188-8063F09738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08C07DE-0039-1384-0F12-1DB21BCF67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6D99354-3E50-02F1-9A1E-6BD1ADA21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8B11E8C-7812-3CE4-7CD0-273B2C403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0C1E10B-42CF-BB74-7243-105B93C6A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4393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FC206CC7-1FD2-3BC5-8850-6693E55B9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513B09F-ADCC-575E-5674-0CC9DE3571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A13E631-4183-F8FD-CD1E-9FBBF27103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DF65B-9310-4F6D-8A96-B594B24A350D}" type="datetimeFigureOut">
              <a:rPr lang="it-IT" smtClean="0"/>
              <a:t>05/06/2024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261728F-B8E1-524C-F70B-F8738D8FE3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A84EB8D-96A3-F2E3-6D79-B2F38BDFE7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5780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0" name="Rectangle 89">
            <a:extLst>
              <a:ext uri="{FF2B5EF4-FFF2-40B4-BE49-F238E27FC236}">
                <a16:creationId xmlns:a16="http://schemas.microsoft.com/office/drawing/2014/main" id="{9203DE33-2CD4-4CA8-9AF3-37C3B6513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0AF57B88-1D4C-41FA-A761-EC1DD10C35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11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D2548F45-5164-4ABB-8212-7F293FDED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9565" y="2659404"/>
            <a:ext cx="4355594" cy="40407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9" r="7972" b="-2"/>
          <a:stretch/>
        </p:blipFill>
        <p:spPr bwMode="auto">
          <a:xfrm>
            <a:off x="4031974" y="8920"/>
            <a:ext cx="8160026" cy="6875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5E81CCFB-7BEF-4186-86FB-D09450B4D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7" name="Rectangle 2">
            <a:extLst>
              <a:ext uri="{FF2B5EF4-FFF2-40B4-BE49-F238E27FC236}">
                <a16:creationId xmlns:a16="http://schemas.microsoft.com/office/drawing/2014/main" id="{FD89256B-20A2-432E-668F-943F20FD162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-4279" y="2493068"/>
            <a:ext cx="3616852" cy="3232678"/>
          </a:xfrm>
        </p:spPr>
        <p:txBody>
          <a:bodyPr anchor="t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it-IT" altLang="it-IT" sz="2200">
                <a:solidFill>
                  <a:srgbClr val="FFFFFF"/>
                </a:solidFill>
                <a:latin typeface="Century Gothic" panose="020B0502020202020204" pitchFamily="34" charset="0"/>
              </a:rPr>
              <a:t> </a:t>
            </a:r>
            <a:r>
              <a:rPr lang="it-IT" altLang="it-IT" sz="2800">
                <a:solidFill>
                  <a:srgbClr val="FFFFFF"/>
                </a:solidFill>
                <a:latin typeface="Century Gothic" panose="020B0502020202020204" pitchFamily="34" charset="0"/>
              </a:rPr>
              <a:t>AUTOVALUTAZIONE D’ISTITUTO</a:t>
            </a:r>
            <a:br>
              <a:rPr lang="it-IT" altLang="it-IT" sz="2800">
                <a:solidFill>
                  <a:srgbClr val="FFFFFF"/>
                </a:solidFill>
                <a:latin typeface="Century Gothic" panose="020B0502020202020204" pitchFamily="34" charset="0"/>
              </a:rPr>
            </a:br>
            <a:br>
              <a:rPr lang="it-IT" altLang="it-IT" sz="2800" i="1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</a:br>
            <a:r>
              <a:rPr lang="it-IT" altLang="it-IT" sz="2800" i="1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 "</a:t>
            </a:r>
            <a:r>
              <a:rPr lang="it-IT" altLang="it-IT" sz="280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G.Parini</a:t>
            </a:r>
            <a:r>
              <a:rPr lang="it-IT" altLang="it-IT" sz="2800" i="1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"</a:t>
            </a:r>
            <a:r>
              <a:rPr lang="it-IT" altLang="it-IT" sz="280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 </a:t>
            </a:r>
            <a:br>
              <a:rPr lang="it-IT" altLang="it-IT" sz="280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</a:br>
            <a:br>
              <a:rPr lang="it-IT" altLang="it-IT" sz="280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</a:br>
            <a:r>
              <a:rPr lang="it-IT" altLang="it-IT" sz="280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Gorla Minore</a:t>
            </a:r>
            <a:br>
              <a:rPr lang="it-IT" altLang="it-IT" sz="220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</a:br>
            <a:br>
              <a:rPr lang="it-IT" altLang="it-IT" sz="220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</a:br>
            <a:endParaRPr lang="it-IT" altLang="it-IT" sz="2200" i="1" dirty="0">
              <a:solidFill>
                <a:srgbClr val="FFFFFF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642D62A9-6507-634F-46EE-CFA7ED6DEC1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297882" y="2610059"/>
            <a:ext cx="7298761" cy="2662696"/>
          </a:xfrm>
        </p:spPr>
        <p:txBody>
          <a:bodyPr rtlCol="0">
            <a:normAutofit fontScale="55000" lnSpcReduction="20000"/>
          </a:bodyPr>
          <a:lstStyle/>
          <a:p>
            <a:pPr eaLnBrk="1" fontAlgn="auto" hangingPunct="1">
              <a:tabLst>
                <a:tab pos="92075" algn="l"/>
              </a:tabLst>
              <a:defRPr/>
            </a:pPr>
            <a:endParaRPr lang="it-IT" altLang="it-IT" sz="5800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 eaLnBrk="1" fontAlgn="auto" hangingPunct="1">
              <a:spcAft>
                <a:spcPts val="1800"/>
              </a:spcAft>
              <a:tabLst>
                <a:tab pos="92075" algn="l"/>
              </a:tabLst>
              <a:defRPr/>
            </a:pPr>
            <a:r>
              <a:rPr lang="it-IT" altLang="it-IT" sz="5800" dirty="0">
                <a:solidFill>
                  <a:srgbClr val="002060"/>
                </a:solidFill>
                <a:latin typeface="Century Gothic" panose="020B0502020202020204" pitchFamily="34" charset="0"/>
              </a:rPr>
              <a:t>Questionario Docenti</a:t>
            </a:r>
          </a:p>
          <a:p>
            <a:pPr eaLnBrk="1" fontAlgn="auto" hangingPunct="1">
              <a:spcAft>
                <a:spcPts val="1200"/>
              </a:spcAft>
              <a:defRPr/>
            </a:pPr>
            <a:r>
              <a:rPr lang="it-IT" altLang="it-IT" sz="3800" i="1" dirty="0">
                <a:solidFill>
                  <a:srgbClr val="002060"/>
                </a:solidFill>
                <a:latin typeface="Century Gothic" panose="020B0502020202020204" pitchFamily="34" charset="0"/>
              </a:rPr>
              <a:t> </a:t>
            </a:r>
            <a:r>
              <a:rPr lang="it-IT" altLang="it-IT" sz="5100" i="1" dirty="0">
                <a:solidFill>
                  <a:srgbClr val="002060"/>
                </a:solidFill>
                <a:latin typeface="Century Gothic" panose="020B0502020202020204" pitchFamily="34" charset="0"/>
              </a:rPr>
              <a:t>Primaria e Secondaria di Primo Grado</a:t>
            </a:r>
          </a:p>
          <a:p>
            <a:pPr>
              <a:spcAft>
                <a:spcPts val="1200"/>
              </a:spcAft>
              <a:defRPr/>
            </a:pPr>
            <a:r>
              <a:rPr lang="it-IT" altLang="it-IT" sz="3800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eaLnBrk="1" fontAlgn="auto" hangingPunct="1">
              <a:defRPr/>
            </a:pPr>
            <a:r>
              <a:rPr lang="it-IT" altLang="it-IT" sz="18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 </a:t>
            </a:r>
            <a:r>
              <a:rPr lang="it-IT" altLang="it-IT" sz="3800" i="1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a.s.</a:t>
            </a:r>
            <a:r>
              <a:rPr lang="it-IT" altLang="it-IT" sz="38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 2023/2024</a:t>
            </a:r>
          </a:p>
          <a:p>
            <a:pPr eaLnBrk="1" fontAlgn="auto" hangingPunct="1">
              <a:defRPr/>
            </a:pPr>
            <a:endParaRPr lang="it-IT" altLang="it-IT" sz="2800" i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9031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8F61106-7B57-CD52-C620-22B975A36BF5}"/>
              </a:ext>
            </a:extLst>
          </p:cNvPr>
          <p:cNvSpPr txBox="1"/>
          <p:nvPr/>
        </p:nvSpPr>
        <p:spPr>
          <a:xfrm>
            <a:off x="326419" y="931296"/>
            <a:ext cx="740693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0" i="0" dirty="0">
                <a:solidFill>
                  <a:srgbClr val="202124"/>
                </a:solidFill>
                <a:effectLst/>
                <a:latin typeface="Google Sans"/>
              </a:rPr>
              <a:t>Quanto ritiene  proficua l’interazione</a:t>
            </a:r>
            <a:r>
              <a:rPr lang="it-IT" sz="1600" dirty="0">
                <a:solidFill>
                  <a:srgbClr val="202124"/>
                </a:solidFill>
                <a:latin typeface="Google Sans"/>
              </a:rPr>
              <a:t> docente-alunni</a:t>
            </a:r>
            <a:r>
              <a:rPr lang="it-IT" sz="1600" b="0" i="0" dirty="0">
                <a:solidFill>
                  <a:srgbClr val="202124"/>
                </a:solidFill>
                <a:effectLst/>
                <a:latin typeface="Google Sans"/>
              </a:rPr>
              <a:t>?</a:t>
            </a:r>
          </a:p>
          <a:p>
            <a:endParaRPr lang="it-IT" sz="1200" dirty="0">
              <a:latin typeface="Google Sans"/>
            </a:endParaRPr>
          </a:p>
        </p:txBody>
      </p:sp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07FF8C51-4B56-2201-63E1-FCB77A152F0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09339512"/>
              </p:ext>
            </p:extLst>
          </p:nvPr>
        </p:nvGraphicFramePr>
        <p:xfrm>
          <a:off x="2061863" y="2195144"/>
          <a:ext cx="7659186" cy="3039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258E7811-DD68-7FA6-2D47-3C8029CD8A54}"/>
              </a:ext>
            </a:extLst>
          </p:cNvPr>
          <p:cNvSpPr txBox="1"/>
          <p:nvPr/>
        </p:nvSpPr>
        <p:spPr>
          <a:xfrm>
            <a:off x="1320670" y="5184204"/>
            <a:ext cx="89556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>
                <a:solidFill>
                  <a:schemeClr val="accent1">
                    <a:lumMod val="50000"/>
                  </a:schemeClr>
                </a:solidFill>
              </a:rPr>
              <a:t>            </a:t>
            </a:r>
            <a:r>
              <a:rPr lang="it-IT" sz="11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Valori positività         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1                                 2                              3                              4 </a:t>
            </a:r>
            <a:r>
              <a:rPr lang="it-IT" sz="11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it-IT" sz="12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21" name="CasellaDiTesto 18">
            <a:extLst>
              <a:ext uri="{FF2B5EF4-FFF2-40B4-BE49-F238E27FC236}">
                <a16:creationId xmlns:a16="http://schemas.microsoft.com/office/drawing/2014/main" id="{90EA0C7A-4D31-6DE8-BEE0-252C2DFB14AD}"/>
              </a:ext>
            </a:extLst>
          </p:cNvPr>
          <p:cNvSpPr txBox="1"/>
          <p:nvPr/>
        </p:nvSpPr>
        <p:spPr>
          <a:xfrm>
            <a:off x="6712095" y="2682524"/>
            <a:ext cx="794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43%</a:t>
            </a:r>
            <a:endParaRPr lang="it-IT" sz="1200" b="1" dirty="0"/>
          </a:p>
        </p:txBody>
      </p:sp>
      <p:sp>
        <p:nvSpPr>
          <p:cNvPr id="22" name="CasellaDiTesto 18">
            <a:extLst>
              <a:ext uri="{FF2B5EF4-FFF2-40B4-BE49-F238E27FC236}">
                <a16:creationId xmlns:a16="http://schemas.microsoft.com/office/drawing/2014/main" id="{43DA44D2-7088-28BB-4110-6DB0B2C95660}"/>
              </a:ext>
            </a:extLst>
          </p:cNvPr>
          <p:cNvSpPr txBox="1"/>
          <p:nvPr/>
        </p:nvSpPr>
        <p:spPr>
          <a:xfrm>
            <a:off x="8429512" y="2353869"/>
            <a:ext cx="794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51%</a:t>
            </a:r>
            <a:endParaRPr lang="it-IT" sz="1200" b="1" dirty="0"/>
          </a:p>
        </p:txBody>
      </p:sp>
      <p:sp>
        <p:nvSpPr>
          <p:cNvPr id="24" name="CasellaDiTesto 18">
            <a:extLst>
              <a:ext uri="{FF2B5EF4-FFF2-40B4-BE49-F238E27FC236}">
                <a16:creationId xmlns:a16="http://schemas.microsoft.com/office/drawing/2014/main" id="{E319D428-B81F-B310-FE6E-3967BB20DA53}"/>
              </a:ext>
            </a:extLst>
          </p:cNvPr>
          <p:cNvSpPr txBox="1"/>
          <p:nvPr/>
        </p:nvSpPr>
        <p:spPr>
          <a:xfrm>
            <a:off x="3235006" y="4722111"/>
            <a:ext cx="794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2 %</a:t>
            </a:r>
            <a:endParaRPr lang="it-IT" sz="1200" b="1" dirty="0"/>
          </a:p>
        </p:txBody>
      </p:sp>
      <p:sp>
        <p:nvSpPr>
          <p:cNvPr id="2" name="CasellaDiTesto 18">
            <a:extLst>
              <a:ext uri="{FF2B5EF4-FFF2-40B4-BE49-F238E27FC236}">
                <a16:creationId xmlns:a16="http://schemas.microsoft.com/office/drawing/2014/main" id="{654B88D3-7EA6-95D1-6758-A41A7270561E}"/>
              </a:ext>
            </a:extLst>
          </p:cNvPr>
          <p:cNvSpPr txBox="1"/>
          <p:nvPr/>
        </p:nvSpPr>
        <p:spPr>
          <a:xfrm>
            <a:off x="4991324" y="4568222"/>
            <a:ext cx="794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4 %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2316902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8F61106-7B57-CD52-C620-22B975A36BF5}"/>
              </a:ext>
            </a:extLst>
          </p:cNvPr>
          <p:cNvSpPr txBox="1"/>
          <p:nvPr/>
        </p:nvSpPr>
        <p:spPr>
          <a:xfrm>
            <a:off x="326419" y="931296"/>
            <a:ext cx="740693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>
                <a:solidFill>
                  <a:srgbClr val="202124"/>
                </a:solidFill>
                <a:latin typeface="Google Sans"/>
              </a:rPr>
              <a:t>Come giudica l’impegno profuso dai tuoi studenti</a:t>
            </a:r>
            <a:r>
              <a:rPr lang="it-IT" sz="1600" b="0" i="0" dirty="0">
                <a:solidFill>
                  <a:srgbClr val="202124"/>
                </a:solidFill>
                <a:effectLst/>
                <a:latin typeface="Google Sans"/>
              </a:rPr>
              <a:t>?</a:t>
            </a:r>
          </a:p>
          <a:p>
            <a:endParaRPr lang="it-IT" sz="1200" dirty="0">
              <a:latin typeface="Google Sans"/>
            </a:endParaRPr>
          </a:p>
        </p:txBody>
      </p:sp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07FF8C51-4B56-2201-63E1-FCB77A152F0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41872538"/>
              </p:ext>
            </p:extLst>
          </p:nvPr>
        </p:nvGraphicFramePr>
        <p:xfrm>
          <a:off x="2061863" y="2195144"/>
          <a:ext cx="7659186" cy="3039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258E7811-DD68-7FA6-2D47-3C8029CD8A54}"/>
              </a:ext>
            </a:extLst>
          </p:cNvPr>
          <p:cNvSpPr txBox="1"/>
          <p:nvPr/>
        </p:nvSpPr>
        <p:spPr>
          <a:xfrm>
            <a:off x="1604005" y="5179203"/>
            <a:ext cx="89556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>
                <a:solidFill>
                  <a:schemeClr val="accent1">
                    <a:lumMod val="50000"/>
                  </a:schemeClr>
                </a:solidFill>
              </a:rPr>
              <a:t>            </a:t>
            </a:r>
            <a:r>
              <a:rPr lang="it-IT" sz="11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Valori positività         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1                           2                               3                               4 </a:t>
            </a:r>
            <a:r>
              <a:rPr lang="it-IT" sz="11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it-IT" sz="12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21" name="CasellaDiTesto 18">
            <a:extLst>
              <a:ext uri="{FF2B5EF4-FFF2-40B4-BE49-F238E27FC236}">
                <a16:creationId xmlns:a16="http://schemas.microsoft.com/office/drawing/2014/main" id="{90EA0C7A-4D31-6DE8-BEE0-252C2DFB14AD}"/>
              </a:ext>
            </a:extLst>
          </p:cNvPr>
          <p:cNvSpPr txBox="1"/>
          <p:nvPr/>
        </p:nvSpPr>
        <p:spPr>
          <a:xfrm>
            <a:off x="6712095" y="2697025"/>
            <a:ext cx="794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65%</a:t>
            </a:r>
            <a:endParaRPr lang="it-IT" sz="1200" b="1" dirty="0"/>
          </a:p>
        </p:txBody>
      </p:sp>
      <p:sp>
        <p:nvSpPr>
          <p:cNvPr id="22" name="CasellaDiTesto 18">
            <a:extLst>
              <a:ext uri="{FF2B5EF4-FFF2-40B4-BE49-F238E27FC236}">
                <a16:creationId xmlns:a16="http://schemas.microsoft.com/office/drawing/2014/main" id="{43DA44D2-7088-28BB-4110-6DB0B2C95660}"/>
              </a:ext>
            </a:extLst>
          </p:cNvPr>
          <p:cNvSpPr txBox="1"/>
          <p:nvPr/>
        </p:nvSpPr>
        <p:spPr>
          <a:xfrm>
            <a:off x="8429512" y="4399829"/>
            <a:ext cx="794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10%</a:t>
            </a:r>
            <a:endParaRPr lang="it-IT" sz="1200" b="1" dirty="0"/>
          </a:p>
        </p:txBody>
      </p:sp>
      <p:sp>
        <p:nvSpPr>
          <p:cNvPr id="24" name="CasellaDiTesto 18">
            <a:extLst>
              <a:ext uri="{FF2B5EF4-FFF2-40B4-BE49-F238E27FC236}">
                <a16:creationId xmlns:a16="http://schemas.microsoft.com/office/drawing/2014/main" id="{E319D428-B81F-B310-FE6E-3967BB20DA53}"/>
              </a:ext>
            </a:extLst>
          </p:cNvPr>
          <p:cNvSpPr txBox="1"/>
          <p:nvPr/>
        </p:nvSpPr>
        <p:spPr>
          <a:xfrm>
            <a:off x="4855549" y="3745831"/>
            <a:ext cx="794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23 %</a:t>
            </a:r>
            <a:endParaRPr lang="it-IT" sz="1200" b="1" dirty="0"/>
          </a:p>
        </p:txBody>
      </p:sp>
      <p:sp>
        <p:nvSpPr>
          <p:cNvPr id="2" name="CasellaDiTesto 18">
            <a:extLst>
              <a:ext uri="{FF2B5EF4-FFF2-40B4-BE49-F238E27FC236}">
                <a16:creationId xmlns:a16="http://schemas.microsoft.com/office/drawing/2014/main" id="{22EDC722-6F5E-0AF5-8355-CD7BA9CEEDA3}"/>
              </a:ext>
            </a:extLst>
          </p:cNvPr>
          <p:cNvSpPr txBox="1"/>
          <p:nvPr/>
        </p:nvSpPr>
        <p:spPr>
          <a:xfrm>
            <a:off x="3044455" y="4679094"/>
            <a:ext cx="794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2 %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3561262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8F61106-7B57-CD52-C620-22B975A36BF5}"/>
              </a:ext>
            </a:extLst>
          </p:cNvPr>
          <p:cNvSpPr txBox="1"/>
          <p:nvPr/>
        </p:nvSpPr>
        <p:spPr>
          <a:xfrm>
            <a:off x="326419" y="931296"/>
            <a:ext cx="740693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0" i="0" dirty="0">
                <a:solidFill>
                  <a:srgbClr val="202124"/>
                </a:solidFill>
                <a:effectLst/>
                <a:latin typeface="Google Sans"/>
              </a:rPr>
              <a:t>L</a:t>
            </a:r>
            <a:r>
              <a:rPr lang="it-IT" sz="1600" dirty="0">
                <a:solidFill>
                  <a:srgbClr val="202124"/>
                </a:solidFill>
                <a:latin typeface="Google Sans"/>
              </a:rPr>
              <a:t>e scelte dei docenti sono uniformi e condivise nel perseguire finalità e obiettivi</a:t>
            </a:r>
            <a:r>
              <a:rPr lang="it-IT" sz="1600" b="0" i="0" dirty="0">
                <a:solidFill>
                  <a:srgbClr val="202124"/>
                </a:solidFill>
                <a:effectLst/>
                <a:latin typeface="Google Sans"/>
              </a:rPr>
              <a:t>?</a:t>
            </a:r>
          </a:p>
          <a:p>
            <a:endParaRPr lang="it-IT" sz="1200" dirty="0">
              <a:latin typeface="Google Sans"/>
            </a:endParaRPr>
          </a:p>
        </p:txBody>
      </p:sp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07FF8C51-4B56-2201-63E1-FCB77A152F0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16016305"/>
              </p:ext>
            </p:extLst>
          </p:nvPr>
        </p:nvGraphicFramePr>
        <p:xfrm>
          <a:off x="2061863" y="2195144"/>
          <a:ext cx="7659186" cy="3039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258E7811-DD68-7FA6-2D47-3C8029CD8A54}"/>
              </a:ext>
            </a:extLst>
          </p:cNvPr>
          <p:cNvSpPr txBox="1"/>
          <p:nvPr/>
        </p:nvSpPr>
        <p:spPr>
          <a:xfrm>
            <a:off x="1604005" y="5179203"/>
            <a:ext cx="89556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>
                <a:solidFill>
                  <a:schemeClr val="accent1">
                    <a:lumMod val="50000"/>
                  </a:schemeClr>
                </a:solidFill>
              </a:rPr>
              <a:t>            </a:t>
            </a:r>
            <a:r>
              <a:rPr lang="it-IT" sz="11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Valori positività       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1                            2                               3                               4 </a:t>
            </a:r>
            <a:r>
              <a:rPr lang="it-IT" sz="11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it-IT" sz="12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21" name="CasellaDiTesto 18">
            <a:extLst>
              <a:ext uri="{FF2B5EF4-FFF2-40B4-BE49-F238E27FC236}">
                <a16:creationId xmlns:a16="http://schemas.microsoft.com/office/drawing/2014/main" id="{90EA0C7A-4D31-6DE8-BEE0-252C2DFB14AD}"/>
              </a:ext>
            </a:extLst>
          </p:cNvPr>
          <p:cNvSpPr txBox="1"/>
          <p:nvPr/>
        </p:nvSpPr>
        <p:spPr>
          <a:xfrm>
            <a:off x="6660579" y="2805818"/>
            <a:ext cx="794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41 %</a:t>
            </a:r>
            <a:endParaRPr lang="it-IT" sz="1200" b="1" dirty="0"/>
          </a:p>
        </p:txBody>
      </p:sp>
      <p:sp>
        <p:nvSpPr>
          <p:cNvPr id="22" name="CasellaDiTesto 18">
            <a:extLst>
              <a:ext uri="{FF2B5EF4-FFF2-40B4-BE49-F238E27FC236}">
                <a16:creationId xmlns:a16="http://schemas.microsoft.com/office/drawing/2014/main" id="{43DA44D2-7088-28BB-4110-6DB0B2C95660}"/>
              </a:ext>
            </a:extLst>
          </p:cNvPr>
          <p:cNvSpPr txBox="1"/>
          <p:nvPr/>
        </p:nvSpPr>
        <p:spPr>
          <a:xfrm>
            <a:off x="8467950" y="3274233"/>
            <a:ext cx="794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30%</a:t>
            </a:r>
            <a:endParaRPr lang="it-IT" sz="1200" b="1" dirty="0"/>
          </a:p>
        </p:txBody>
      </p:sp>
      <p:sp>
        <p:nvSpPr>
          <p:cNvPr id="24" name="CasellaDiTesto 18">
            <a:extLst>
              <a:ext uri="{FF2B5EF4-FFF2-40B4-BE49-F238E27FC236}">
                <a16:creationId xmlns:a16="http://schemas.microsoft.com/office/drawing/2014/main" id="{E319D428-B81F-B310-FE6E-3967BB20DA53}"/>
              </a:ext>
            </a:extLst>
          </p:cNvPr>
          <p:cNvSpPr txBox="1"/>
          <p:nvPr/>
        </p:nvSpPr>
        <p:spPr>
          <a:xfrm>
            <a:off x="4867467" y="3480574"/>
            <a:ext cx="794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27 %</a:t>
            </a:r>
            <a:endParaRPr lang="it-IT" sz="1200" b="1" dirty="0"/>
          </a:p>
        </p:txBody>
      </p:sp>
      <p:sp>
        <p:nvSpPr>
          <p:cNvPr id="2" name="CasellaDiTesto 18">
            <a:extLst>
              <a:ext uri="{FF2B5EF4-FFF2-40B4-BE49-F238E27FC236}">
                <a16:creationId xmlns:a16="http://schemas.microsoft.com/office/drawing/2014/main" id="{B5DF4792-043B-DA26-D91B-3F46E0B74305}"/>
              </a:ext>
            </a:extLst>
          </p:cNvPr>
          <p:cNvSpPr txBox="1"/>
          <p:nvPr/>
        </p:nvSpPr>
        <p:spPr>
          <a:xfrm>
            <a:off x="3044455" y="4641860"/>
            <a:ext cx="794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2 %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39162008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8F61106-7B57-CD52-C620-22B975A36BF5}"/>
              </a:ext>
            </a:extLst>
          </p:cNvPr>
          <p:cNvSpPr txBox="1"/>
          <p:nvPr/>
        </p:nvSpPr>
        <p:spPr>
          <a:xfrm>
            <a:off x="423169" y="933862"/>
            <a:ext cx="799961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solidFill>
                  <a:srgbClr val="202124"/>
                </a:solidFill>
                <a:latin typeface="Google Sans"/>
              </a:rPr>
              <a:t>Giudica soddisfacente il funzionamento degli organi collegiali e delle commissioni</a:t>
            </a:r>
            <a:r>
              <a:rPr lang="it-IT" b="0" i="0" dirty="0">
                <a:solidFill>
                  <a:srgbClr val="202124"/>
                </a:solidFill>
                <a:effectLst/>
                <a:latin typeface="Google Sans"/>
              </a:rPr>
              <a:t>?</a:t>
            </a:r>
          </a:p>
          <a:p>
            <a:endParaRPr lang="it-IT" sz="1200" dirty="0">
              <a:latin typeface="Google Sans"/>
            </a:endParaRPr>
          </a:p>
        </p:txBody>
      </p:sp>
      <p:graphicFrame>
        <p:nvGraphicFramePr>
          <p:cNvPr id="15" name="Grafico 14">
            <a:extLst>
              <a:ext uri="{FF2B5EF4-FFF2-40B4-BE49-F238E27FC236}">
                <a16:creationId xmlns:a16="http://schemas.microsoft.com/office/drawing/2014/main" id="{C8E6A406-CE39-FC1B-0DAE-53552F480E5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28915957"/>
              </p:ext>
            </p:extLst>
          </p:nvPr>
        </p:nvGraphicFramePr>
        <p:xfrm>
          <a:off x="2061862" y="2195144"/>
          <a:ext cx="8215879" cy="3039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CFCB8CC0-5089-5C74-D51B-CC93B2B2870E}"/>
              </a:ext>
            </a:extLst>
          </p:cNvPr>
          <p:cNvSpPr txBox="1"/>
          <p:nvPr/>
        </p:nvSpPr>
        <p:spPr>
          <a:xfrm>
            <a:off x="1495701" y="5234568"/>
            <a:ext cx="89556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>
                <a:solidFill>
                  <a:schemeClr val="accent1">
                    <a:lumMod val="50000"/>
                  </a:schemeClr>
                </a:solidFill>
              </a:rPr>
              <a:t>              </a:t>
            </a:r>
            <a:r>
              <a:rPr lang="it-IT" sz="11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Valori positività         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1                                2                               3                             4 </a:t>
            </a:r>
            <a:r>
              <a:rPr lang="it-IT" sz="11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it-IT" sz="12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17" name="CasellaDiTesto 18">
            <a:extLst>
              <a:ext uri="{FF2B5EF4-FFF2-40B4-BE49-F238E27FC236}">
                <a16:creationId xmlns:a16="http://schemas.microsoft.com/office/drawing/2014/main" id="{F3003451-D283-0B4E-E4EC-C79568F952BA}"/>
              </a:ext>
            </a:extLst>
          </p:cNvPr>
          <p:cNvSpPr txBox="1"/>
          <p:nvPr/>
        </p:nvSpPr>
        <p:spPr>
          <a:xfrm flipH="1">
            <a:off x="5155488" y="4298953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 22%</a:t>
            </a:r>
            <a:endParaRPr lang="it-IT" sz="1200" b="1" dirty="0"/>
          </a:p>
        </p:txBody>
      </p:sp>
      <p:sp>
        <p:nvSpPr>
          <p:cNvPr id="18" name="CasellaDiTesto 18">
            <a:extLst>
              <a:ext uri="{FF2B5EF4-FFF2-40B4-BE49-F238E27FC236}">
                <a16:creationId xmlns:a16="http://schemas.microsoft.com/office/drawing/2014/main" id="{44D2EBA1-8595-F2F6-C67F-3E7BC297CD62}"/>
              </a:ext>
            </a:extLst>
          </p:cNvPr>
          <p:cNvSpPr txBox="1"/>
          <p:nvPr/>
        </p:nvSpPr>
        <p:spPr>
          <a:xfrm flipH="1">
            <a:off x="3251553" y="4851114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4 %</a:t>
            </a:r>
            <a:endParaRPr lang="it-IT" sz="1200" b="1" dirty="0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74441DDE-9156-D12A-AC18-D3E9E907065C}"/>
              </a:ext>
            </a:extLst>
          </p:cNvPr>
          <p:cNvSpPr txBox="1"/>
          <p:nvPr/>
        </p:nvSpPr>
        <p:spPr>
          <a:xfrm flipH="1">
            <a:off x="7087053" y="2569246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65%</a:t>
            </a:r>
            <a:endParaRPr lang="it-IT" sz="1200" b="1" dirty="0"/>
          </a:p>
        </p:txBody>
      </p:sp>
      <p:sp>
        <p:nvSpPr>
          <p:cNvPr id="20" name="CasellaDiTesto 18">
            <a:extLst>
              <a:ext uri="{FF2B5EF4-FFF2-40B4-BE49-F238E27FC236}">
                <a16:creationId xmlns:a16="http://schemas.microsoft.com/office/drawing/2014/main" id="{76477DCC-FF1E-1477-CDF4-E63E51F38067}"/>
              </a:ext>
            </a:extLst>
          </p:cNvPr>
          <p:cNvSpPr txBox="1"/>
          <p:nvPr/>
        </p:nvSpPr>
        <p:spPr>
          <a:xfrm flipH="1">
            <a:off x="9011295" y="4693073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10 %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36452479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8F61106-7B57-CD52-C620-22B975A36BF5}"/>
              </a:ext>
            </a:extLst>
          </p:cNvPr>
          <p:cNvSpPr txBox="1"/>
          <p:nvPr/>
        </p:nvSpPr>
        <p:spPr>
          <a:xfrm>
            <a:off x="423169" y="933862"/>
            <a:ext cx="799961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solidFill>
                  <a:srgbClr val="202124"/>
                </a:solidFill>
                <a:latin typeface="Google Sans"/>
              </a:rPr>
              <a:t>Ritiene efficace la modalità di assegnazione di ruoli e incarichi</a:t>
            </a:r>
            <a:r>
              <a:rPr lang="it-IT" b="0" i="0" dirty="0">
                <a:solidFill>
                  <a:srgbClr val="202124"/>
                </a:solidFill>
                <a:effectLst/>
                <a:latin typeface="Google Sans"/>
              </a:rPr>
              <a:t>?</a:t>
            </a:r>
          </a:p>
          <a:p>
            <a:endParaRPr lang="it-IT" sz="1200" dirty="0">
              <a:latin typeface="Google Sans"/>
            </a:endParaRPr>
          </a:p>
        </p:txBody>
      </p:sp>
      <p:graphicFrame>
        <p:nvGraphicFramePr>
          <p:cNvPr id="15" name="Grafico 14">
            <a:extLst>
              <a:ext uri="{FF2B5EF4-FFF2-40B4-BE49-F238E27FC236}">
                <a16:creationId xmlns:a16="http://schemas.microsoft.com/office/drawing/2014/main" id="{C8E6A406-CE39-FC1B-0DAE-53552F480E5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88635989"/>
              </p:ext>
            </p:extLst>
          </p:nvPr>
        </p:nvGraphicFramePr>
        <p:xfrm>
          <a:off x="2061862" y="2195144"/>
          <a:ext cx="8215879" cy="3039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CFCB8CC0-5089-5C74-D51B-CC93B2B2870E}"/>
              </a:ext>
            </a:extLst>
          </p:cNvPr>
          <p:cNvSpPr txBox="1"/>
          <p:nvPr/>
        </p:nvSpPr>
        <p:spPr>
          <a:xfrm>
            <a:off x="1240157" y="5270438"/>
            <a:ext cx="89556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>
                <a:solidFill>
                  <a:schemeClr val="accent1">
                    <a:lumMod val="50000"/>
                  </a:schemeClr>
                </a:solidFill>
              </a:rPr>
              <a:t>              </a:t>
            </a:r>
            <a:r>
              <a:rPr lang="it-IT" sz="11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Valori positività         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1                               2                               3                                 4 </a:t>
            </a:r>
            <a:r>
              <a:rPr lang="it-IT" sz="11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it-IT" sz="12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17" name="CasellaDiTesto 18">
            <a:extLst>
              <a:ext uri="{FF2B5EF4-FFF2-40B4-BE49-F238E27FC236}">
                <a16:creationId xmlns:a16="http://schemas.microsoft.com/office/drawing/2014/main" id="{F3003451-D283-0B4E-E4EC-C79568F952BA}"/>
              </a:ext>
            </a:extLst>
          </p:cNvPr>
          <p:cNvSpPr txBox="1"/>
          <p:nvPr/>
        </p:nvSpPr>
        <p:spPr>
          <a:xfrm flipH="1">
            <a:off x="4685651" y="4257043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 18 %</a:t>
            </a:r>
            <a:endParaRPr lang="it-IT" sz="1200" b="1" dirty="0"/>
          </a:p>
        </p:txBody>
      </p:sp>
      <p:sp>
        <p:nvSpPr>
          <p:cNvPr id="18" name="CasellaDiTesto 18">
            <a:extLst>
              <a:ext uri="{FF2B5EF4-FFF2-40B4-BE49-F238E27FC236}">
                <a16:creationId xmlns:a16="http://schemas.microsoft.com/office/drawing/2014/main" id="{44D2EBA1-8595-F2F6-C67F-3E7BC297CD62}"/>
              </a:ext>
            </a:extLst>
          </p:cNvPr>
          <p:cNvSpPr txBox="1"/>
          <p:nvPr/>
        </p:nvSpPr>
        <p:spPr>
          <a:xfrm flipH="1">
            <a:off x="2800792" y="4620866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10 %</a:t>
            </a:r>
            <a:endParaRPr lang="it-IT" sz="1200" b="1" dirty="0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74441DDE-9156-D12A-AC18-D3E9E907065C}"/>
              </a:ext>
            </a:extLst>
          </p:cNvPr>
          <p:cNvSpPr txBox="1"/>
          <p:nvPr/>
        </p:nvSpPr>
        <p:spPr>
          <a:xfrm flipH="1">
            <a:off x="6610535" y="2805144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55 %</a:t>
            </a:r>
            <a:endParaRPr lang="it-IT" sz="1200" b="1" dirty="0"/>
          </a:p>
        </p:txBody>
      </p:sp>
      <p:sp>
        <p:nvSpPr>
          <p:cNvPr id="20" name="CasellaDiTesto 18">
            <a:extLst>
              <a:ext uri="{FF2B5EF4-FFF2-40B4-BE49-F238E27FC236}">
                <a16:creationId xmlns:a16="http://schemas.microsoft.com/office/drawing/2014/main" id="{76477DCC-FF1E-1477-CDF4-E63E51F38067}"/>
              </a:ext>
            </a:extLst>
          </p:cNvPr>
          <p:cNvSpPr txBox="1"/>
          <p:nvPr/>
        </p:nvSpPr>
        <p:spPr>
          <a:xfrm flipH="1">
            <a:off x="8478462" y="3609507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17 %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14439926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8F61106-7B57-CD52-C620-22B975A36BF5}"/>
              </a:ext>
            </a:extLst>
          </p:cNvPr>
          <p:cNvSpPr txBox="1"/>
          <p:nvPr/>
        </p:nvSpPr>
        <p:spPr>
          <a:xfrm>
            <a:off x="423169" y="933862"/>
            <a:ext cx="799961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0" i="0" dirty="0">
                <a:solidFill>
                  <a:srgbClr val="202124"/>
                </a:solidFill>
                <a:effectLst/>
                <a:latin typeface="Google Sans"/>
              </a:rPr>
              <a:t>Le relazioni tra personale docente e ATA son proficue?</a:t>
            </a:r>
          </a:p>
          <a:p>
            <a:endParaRPr lang="it-IT" sz="1200" dirty="0">
              <a:latin typeface="Google Sans"/>
            </a:endParaRPr>
          </a:p>
        </p:txBody>
      </p:sp>
      <p:graphicFrame>
        <p:nvGraphicFramePr>
          <p:cNvPr id="15" name="Grafico 14">
            <a:extLst>
              <a:ext uri="{FF2B5EF4-FFF2-40B4-BE49-F238E27FC236}">
                <a16:creationId xmlns:a16="http://schemas.microsoft.com/office/drawing/2014/main" id="{C8E6A406-CE39-FC1B-0DAE-53552F480E5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50518737"/>
              </p:ext>
            </p:extLst>
          </p:nvPr>
        </p:nvGraphicFramePr>
        <p:xfrm>
          <a:off x="2061862" y="2195144"/>
          <a:ext cx="8215879" cy="3039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CFCB8CC0-5089-5C74-D51B-CC93B2B2870E}"/>
              </a:ext>
            </a:extLst>
          </p:cNvPr>
          <p:cNvSpPr txBox="1"/>
          <p:nvPr/>
        </p:nvSpPr>
        <p:spPr>
          <a:xfrm>
            <a:off x="1174520" y="5234568"/>
            <a:ext cx="89556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>
                <a:solidFill>
                  <a:schemeClr val="accent1">
                    <a:lumMod val="50000"/>
                  </a:schemeClr>
                </a:solidFill>
              </a:rPr>
              <a:t>              </a:t>
            </a:r>
            <a:r>
              <a:rPr lang="it-IT" sz="11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Valori positività         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1                                2                               3                             4 </a:t>
            </a:r>
            <a:r>
              <a:rPr lang="it-IT" sz="11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it-IT" sz="12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17" name="CasellaDiTesto 18">
            <a:extLst>
              <a:ext uri="{FF2B5EF4-FFF2-40B4-BE49-F238E27FC236}">
                <a16:creationId xmlns:a16="http://schemas.microsoft.com/office/drawing/2014/main" id="{F3003451-D283-0B4E-E4EC-C79568F952BA}"/>
              </a:ext>
            </a:extLst>
          </p:cNvPr>
          <p:cNvSpPr txBox="1"/>
          <p:nvPr/>
        </p:nvSpPr>
        <p:spPr>
          <a:xfrm flipH="1">
            <a:off x="4659893" y="4535008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 11%</a:t>
            </a:r>
            <a:endParaRPr lang="it-IT" sz="1200" b="1" dirty="0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74441DDE-9156-D12A-AC18-D3E9E907065C}"/>
              </a:ext>
            </a:extLst>
          </p:cNvPr>
          <p:cNvSpPr txBox="1"/>
          <p:nvPr/>
        </p:nvSpPr>
        <p:spPr>
          <a:xfrm flipH="1">
            <a:off x="6610535" y="2312432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63%</a:t>
            </a:r>
            <a:endParaRPr lang="it-IT" sz="1200" b="1" dirty="0"/>
          </a:p>
        </p:txBody>
      </p:sp>
      <p:sp>
        <p:nvSpPr>
          <p:cNvPr id="20" name="CasellaDiTesto 18">
            <a:extLst>
              <a:ext uri="{FF2B5EF4-FFF2-40B4-BE49-F238E27FC236}">
                <a16:creationId xmlns:a16="http://schemas.microsoft.com/office/drawing/2014/main" id="{76477DCC-FF1E-1477-CDF4-E63E51F38067}"/>
              </a:ext>
            </a:extLst>
          </p:cNvPr>
          <p:cNvSpPr txBox="1"/>
          <p:nvPr/>
        </p:nvSpPr>
        <p:spPr>
          <a:xfrm flipH="1">
            <a:off x="8513372" y="3855843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24 %</a:t>
            </a:r>
            <a:endParaRPr lang="it-IT" sz="1200" b="1" dirty="0"/>
          </a:p>
        </p:txBody>
      </p:sp>
      <p:sp>
        <p:nvSpPr>
          <p:cNvPr id="2" name="CasellaDiTesto 18">
            <a:extLst>
              <a:ext uri="{FF2B5EF4-FFF2-40B4-BE49-F238E27FC236}">
                <a16:creationId xmlns:a16="http://schemas.microsoft.com/office/drawing/2014/main" id="{C093F854-AE1A-9FAB-2D0A-A88E3C8AD084}"/>
              </a:ext>
            </a:extLst>
          </p:cNvPr>
          <p:cNvSpPr txBox="1"/>
          <p:nvPr/>
        </p:nvSpPr>
        <p:spPr>
          <a:xfrm flipH="1">
            <a:off x="2755536" y="4743127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 2 %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13592579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8F61106-7B57-CD52-C620-22B975A36BF5}"/>
              </a:ext>
            </a:extLst>
          </p:cNvPr>
          <p:cNvSpPr txBox="1"/>
          <p:nvPr/>
        </p:nvSpPr>
        <p:spPr>
          <a:xfrm>
            <a:off x="423169" y="933862"/>
            <a:ext cx="799961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solidFill>
                  <a:srgbClr val="202124"/>
                </a:solidFill>
                <a:latin typeface="Google Sans"/>
              </a:rPr>
              <a:t>E' soddisfatto del clima scolastico</a:t>
            </a:r>
            <a:r>
              <a:rPr lang="it-IT" b="0" i="0" dirty="0">
                <a:solidFill>
                  <a:srgbClr val="202124"/>
                </a:solidFill>
                <a:effectLst/>
                <a:latin typeface="Google Sans"/>
              </a:rPr>
              <a:t>?</a:t>
            </a:r>
          </a:p>
          <a:p>
            <a:endParaRPr lang="it-IT" sz="1200" dirty="0">
              <a:latin typeface="Google Sans"/>
            </a:endParaRPr>
          </a:p>
        </p:txBody>
      </p:sp>
      <p:graphicFrame>
        <p:nvGraphicFramePr>
          <p:cNvPr id="15" name="Grafico 14">
            <a:extLst>
              <a:ext uri="{FF2B5EF4-FFF2-40B4-BE49-F238E27FC236}">
                <a16:creationId xmlns:a16="http://schemas.microsoft.com/office/drawing/2014/main" id="{C8E6A406-CE39-FC1B-0DAE-53552F480E5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28091766"/>
              </p:ext>
            </p:extLst>
          </p:nvPr>
        </p:nvGraphicFramePr>
        <p:xfrm>
          <a:off x="2061862" y="2195144"/>
          <a:ext cx="8215879" cy="3039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CFCB8CC0-5089-5C74-D51B-CC93B2B2870E}"/>
              </a:ext>
            </a:extLst>
          </p:cNvPr>
          <p:cNvSpPr txBox="1"/>
          <p:nvPr/>
        </p:nvSpPr>
        <p:spPr>
          <a:xfrm>
            <a:off x="1152739" y="5235156"/>
            <a:ext cx="89556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>
                <a:solidFill>
                  <a:schemeClr val="accent1">
                    <a:lumMod val="50000"/>
                  </a:schemeClr>
                </a:solidFill>
              </a:rPr>
              <a:t>              </a:t>
            </a:r>
            <a:r>
              <a:rPr lang="it-IT" sz="11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Valori positività         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1                                2                               3                                 4 </a:t>
            </a:r>
            <a:r>
              <a:rPr lang="it-IT" sz="11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it-IT" sz="12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17" name="CasellaDiTesto 18">
            <a:extLst>
              <a:ext uri="{FF2B5EF4-FFF2-40B4-BE49-F238E27FC236}">
                <a16:creationId xmlns:a16="http://schemas.microsoft.com/office/drawing/2014/main" id="{F3003451-D283-0B4E-E4EC-C79568F952BA}"/>
              </a:ext>
            </a:extLst>
          </p:cNvPr>
          <p:cNvSpPr txBox="1"/>
          <p:nvPr/>
        </p:nvSpPr>
        <p:spPr>
          <a:xfrm flipH="1">
            <a:off x="4690419" y="3841529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 26  %</a:t>
            </a:r>
            <a:endParaRPr lang="it-IT" sz="1200" b="1" dirty="0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74441DDE-9156-D12A-AC18-D3E9E907065C}"/>
              </a:ext>
            </a:extLst>
          </p:cNvPr>
          <p:cNvSpPr txBox="1"/>
          <p:nvPr/>
        </p:nvSpPr>
        <p:spPr>
          <a:xfrm flipH="1">
            <a:off x="6610535" y="2805144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57 %</a:t>
            </a:r>
            <a:endParaRPr lang="it-IT" sz="1200" b="1" dirty="0"/>
          </a:p>
        </p:txBody>
      </p:sp>
      <p:sp>
        <p:nvSpPr>
          <p:cNvPr id="20" name="CasellaDiTesto 18">
            <a:extLst>
              <a:ext uri="{FF2B5EF4-FFF2-40B4-BE49-F238E27FC236}">
                <a16:creationId xmlns:a16="http://schemas.microsoft.com/office/drawing/2014/main" id="{76477DCC-FF1E-1477-CDF4-E63E51F38067}"/>
              </a:ext>
            </a:extLst>
          </p:cNvPr>
          <p:cNvSpPr txBox="1"/>
          <p:nvPr/>
        </p:nvSpPr>
        <p:spPr>
          <a:xfrm flipH="1">
            <a:off x="8491984" y="4162677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15%</a:t>
            </a:r>
            <a:endParaRPr lang="it-IT" sz="1200" b="1" dirty="0"/>
          </a:p>
        </p:txBody>
      </p:sp>
      <p:sp>
        <p:nvSpPr>
          <p:cNvPr id="2" name="CasellaDiTesto 18">
            <a:extLst>
              <a:ext uri="{FF2B5EF4-FFF2-40B4-BE49-F238E27FC236}">
                <a16:creationId xmlns:a16="http://schemas.microsoft.com/office/drawing/2014/main" id="{872E06E4-2F01-6FAB-2727-F02897215D0E}"/>
              </a:ext>
            </a:extLst>
          </p:cNvPr>
          <p:cNvSpPr txBox="1"/>
          <p:nvPr/>
        </p:nvSpPr>
        <p:spPr>
          <a:xfrm flipH="1">
            <a:off x="2786062" y="4629558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 2  %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34739905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8F61106-7B57-CD52-C620-22B975A36BF5}"/>
              </a:ext>
            </a:extLst>
          </p:cNvPr>
          <p:cNvSpPr txBox="1"/>
          <p:nvPr/>
        </p:nvSpPr>
        <p:spPr>
          <a:xfrm>
            <a:off x="423169" y="933862"/>
            <a:ext cx="7999613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0" i="0" dirty="0">
                <a:solidFill>
                  <a:srgbClr val="202124"/>
                </a:solidFill>
                <a:effectLst/>
                <a:latin typeface="Google Sans"/>
              </a:rPr>
              <a:t>Ritiene esaustivo il Piano dell’Offerta Formativa?</a:t>
            </a:r>
          </a:p>
          <a:p>
            <a:endParaRPr lang="it-IT" sz="1200" dirty="0">
              <a:latin typeface="Google Sans"/>
            </a:endParaRPr>
          </a:p>
        </p:txBody>
      </p:sp>
      <p:graphicFrame>
        <p:nvGraphicFramePr>
          <p:cNvPr id="15" name="Grafico 14">
            <a:extLst>
              <a:ext uri="{FF2B5EF4-FFF2-40B4-BE49-F238E27FC236}">
                <a16:creationId xmlns:a16="http://schemas.microsoft.com/office/drawing/2014/main" id="{C8E6A406-CE39-FC1B-0DAE-53552F480E5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12371212"/>
              </p:ext>
            </p:extLst>
          </p:nvPr>
        </p:nvGraphicFramePr>
        <p:xfrm>
          <a:off x="2061862" y="2195144"/>
          <a:ext cx="8215879" cy="3039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CFCB8CC0-5089-5C74-D51B-CC93B2B2870E}"/>
              </a:ext>
            </a:extLst>
          </p:cNvPr>
          <p:cNvSpPr txBox="1"/>
          <p:nvPr/>
        </p:nvSpPr>
        <p:spPr>
          <a:xfrm>
            <a:off x="1174520" y="5222068"/>
            <a:ext cx="89556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>
                <a:solidFill>
                  <a:schemeClr val="accent1">
                    <a:lumMod val="50000"/>
                  </a:schemeClr>
                </a:solidFill>
              </a:rPr>
              <a:t>              </a:t>
            </a:r>
            <a:r>
              <a:rPr lang="it-IT" sz="11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Valori positività         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1                                2                               3                             4 </a:t>
            </a:r>
            <a:r>
              <a:rPr lang="it-IT" sz="11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it-IT" sz="12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17" name="CasellaDiTesto 18">
            <a:extLst>
              <a:ext uri="{FF2B5EF4-FFF2-40B4-BE49-F238E27FC236}">
                <a16:creationId xmlns:a16="http://schemas.microsoft.com/office/drawing/2014/main" id="{F3003451-D283-0B4E-E4EC-C79568F952BA}"/>
              </a:ext>
            </a:extLst>
          </p:cNvPr>
          <p:cNvSpPr txBox="1"/>
          <p:nvPr/>
        </p:nvSpPr>
        <p:spPr>
          <a:xfrm flipH="1">
            <a:off x="4712200" y="4532611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 11 %</a:t>
            </a:r>
            <a:endParaRPr lang="it-IT" sz="1200" b="1" dirty="0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74441DDE-9156-D12A-AC18-D3E9E907065C}"/>
              </a:ext>
            </a:extLst>
          </p:cNvPr>
          <p:cNvSpPr txBox="1"/>
          <p:nvPr/>
        </p:nvSpPr>
        <p:spPr>
          <a:xfrm flipH="1">
            <a:off x="6610535" y="2805144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57 %</a:t>
            </a:r>
            <a:endParaRPr lang="it-IT" sz="1200" b="1" dirty="0"/>
          </a:p>
        </p:txBody>
      </p:sp>
      <p:sp>
        <p:nvSpPr>
          <p:cNvPr id="20" name="CasellaDiTesto 18">
            <a:extLst>
              <a:ext uri="{FF2B5EF4-FFF2-40B4-BE49-F238E27FC236}">
                <a16:creationId xmlns:a16="http://schemas.microsoft.com/office/drawing/2014/main" id="{76477DCC-FF1E-1477-CDF4-E63E51F38067}"/>
              </a:ext>
            </a:extLst>
          </p:cNvPr>
          <p:cNvSpPr txBox="1"/>
          <p:nvPr/>
        </p:nvSpPr>
        <p:spPr>
          <a:xfrm flipH="1">
            <a:off x="8557835" y="3349390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32%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239968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" name="Grafico 14">
            <a:extLst>
              <a:ext uri="{FF2B5EF4-FFF2-40B4-BE49-F238E27FC236}">
                <a16:creationId xmlns:a16="http://schemas.microsoft.com/office/drawing/2014/main" id="{82B0C4B2-3208-E7DD-5FE6-184FECCDAB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47258687"/>
              </p:ext>
            </p:extLst>
          </p:nvPr>
        </p:nvGraphicFramePr>
        <p:xfrm>
          <a:off x="2061862" y="2195144"/>
          <a:ext cx="8215879" cy="3039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6DF6D26B-5C05-6482-793B-054BB0ADDEE3}"/>
              </a:ext>
            </a:extLst>
          </p:cNvPr>
          <p:cNvSpPr txBox="1"/>
          <p:nvPr/>
        </p:nvSpPr>
        <p:spPr>
          <a:xfrm>
            <a:off x="1495701" y="5234568"/>
            <a:ext cx="89556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>
                <a:solidFill>
                  <a:schemeClr val="accent1">
                    <a:lumMod val="50000"/>
                  </a:schemeClr>
                </a:solidFill>
              </a:rPr>
              <a:t>              </a:t>
            </a:r>
            <a:r>
              <a:rPr lang="it-IT" sz="11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Valori positività         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1                                2                               3                                4 </a:t>
            </a:r>
            <a:r>
              <a:rPr lang="it-IT" sz="11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it-IT" sz="12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01AD4710-E35C-910B-9997-2239DC2740DD}"/>
              </a:ext>
            </a:extLst>
          </p:cNvPr>
          <p:cNvSpPr txBox="1"/>
          <p:nvPr/>
        </p:nvSpPr>
        <p:spPr>
          <a:xfrm flipH="1">
            <a:off x="6956710" y="2574413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 57 %</a:t>
            </a:r>
            <a:endParaRPr lang="it-IT" sz="1200" b="1" dirty="0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DD66E180-C307-002E-10B1-604570298568}"/>
              </a:ext>
            </a:extLst>
          </p:cNvPr>
          <p:cNvSpPr txBox="1"/>
          <p:nvPr/>
        </p:nvSpPr>
        <p:spPr>
          <a:xfrm>
            <a:off x="423170" y="950307"/>
            <a:ext cx="629382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solidFill>
                  <a:srgbClr val="202124"/>
                </a:solidFill>
                <a:latin typeface="Google Sans"/>
              </a:rPr>
              <a:t>Valuta soddisfacente la realizzazione delle azioni progettate</a:t>
            </a:r>
            <a:r>
              <a:rPr lang="it-IT" b="0" i="0" dirty="0">
                <a:solidFill>
                  <a:srgbClr val="202124"/>
                </a:solidFill>
                <a:effectLst/>
                <a:latin typeface="Google Sans"/>
              </a:rPr>
              <a:t>?</a:t>
            </a:r>
          </a:p>
          <a:p>
            <a:endParaRPr lang="it-IT" sz="1200" dirty="0">
              <a:latin typeface="Google Sans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D13396B3-1B91-8F1A-9931-8605D350A2E2}"/>
              </a:ext>
            </a:extLst>
          </p:cNvPr>
          <p:cNvSpPr txBox="1"/>
          <p:nvPr/>
        </p:nvSpPr>
        <p:spPr>
          <a:xfrm flipH="1">
            <a:off x="5033381" y="4466577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 13 %</a:t>
            </a:r>
            <a:endParaRPr lang="it-IT" sz="1200" b="1" dirty="0"/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33BB95B0-6443-01B6-6DFC-F6AF3C78E290}"/>
              </a:ext>
            </a:extLst>
          </p:cNvPr>
          <p:cNvSpPr txBox="1"/>
          <p:nvPr/>
        </p:nvSpPr>
        <p:spPr>
          <a:xfrm flipH="1">
            <a:off x="3120280" y="4692318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 2 %</a:t>
            </a:r>
            <a:endParaRPr lang="it-IT" sz="1200" b="1" dirty="0"/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6A73A4D6-AF31-DAE7-4714-527C6534C1C6}"/>
              </a:ext>
            </a:extLst>
          </p:cNvPr>
          <p:cNvSpPr txBox="1"/>
          <p:nvPr/>
        </p:nvSpPr>
        <p:spPr>
          <a:xfrm flipH="1">
            <a:off x="8869568" y="3495283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 28%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11095589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8750" y="538358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" name="Grafico 14">
            <a:extLst>
              <a:ext uri="{FF2B5EF4-FFF2-40B4-BE49-F238E27FC236}">
                <a16:creationId xmlns:a16="http://schemas.microsoft.com/office/drawing/2014/main" id="{56E03060-3B0A-2725-AE98-0EAD188D4D2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42557530"/>
              </p:ext>
            </p:extLst>
          </p:nvPr>
        </p:nvGraphicFramePr>
        <p:xfrm>
          <a:off x="1350219" y="1874191"/>
          <a:ext cx="8562902" cy="4219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C5E8EDCB-83D2-137B-15D7-325BBC867CAE}"/>
              </a:ext>
            </a:extLst>
          </p:cNvPr>
          <p:cNvSpPr txBox="1"/>
          <p:nvPr/>
        </p:nvSpPr>
        <p:spPr>
          <a:xfrm flipH="1">
            <a:off x="5033381" y="2529321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  58 %</a:t>
            </a:r>
            <a:endParaRPr lang="it-IT" sz="1200" b="1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21FC96D7-38EE-E6F8-77B5-77C2CD1666CB}"/>
              </a:ext>
            </a:extLst>
          </p:cNvPr>
          <p:cNvSpPr txBox="1"/>
          <p:nvPr/>
        </p:nvSpPr>
        <p:spPr>
          <a:xfrm flipH="1">
            <a:off x="7686962" y="2054855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 64%</a:t>
            </a:r>
            <a:endParaRPr lang="it-IT" sz="1200" b="1" dirty="0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4F612266-E1D7-FC9F-3C3E-15BF8E301AC8}"/>
              </a:ext>
            </a:extLst>
          </p:cNvPr>
          <p:cNvSpPr txBox="1"/>
          <p:nvPr/>
        </p:nvSpPr>
        <p:spPr>
          <a:xfrm flipH="1">
            <a:off x="2278879" y="5107788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 8 %</a:t>
            </a:r>
            <a:endParaRPr lang="it-IT" sz="1200" b="1" dirty="0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AFA1E1D2-B761-CD2F-AFBA-FF082416F591}"/>
              </a:ext>
            </a:extLst>
          </p:cNvPr>
          <p:cNvSpPr txBox="1"/>
          <p:nvPr/>
        </p:nvSpPr>
        <p:spPr>
          <a:xfrm>
            <a:off x="423170" y="950307"/>
            <a:ext cx="629382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0" i="0" dirty="0">
                <a:solidFill>
                  <a:srgbClr val="202124"/>
                </a:solidFill>
                <a:effectLst/>
                <a:latin typeface="Google Sans"/>
              </a:rPr>
              <a:t>Ambiti nei quali suggerire proposte di aggiornamento:</a:t>
            </a:r>
          </a:p>
          <a:p>
            <a:endParaRPr lang="it-IT" sz="1200" dirty="0">
              <a:latin typeface="Google Sans"/>
            </a:endParaRPr>
          </a:p>
        </p:txBody>
      </p:sp>
    </p:spTree>
    <p:extLst>
      <p:ext uri="{BB962C8B-B14F-4D97-AF65-F5344CB8AC3E}">
        <p14:creationId xmlns:p14="http://schemas.microsoft.com/office/powerpoint/2010/main" val="1582629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8750" y="459122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3958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ct val="20000"/>
              </a:spcAft>
            </a:pPr>
            <a:endParaRPr lang="it-IT" sz="2800" b="0" i="0" dirty="0">
              <a:solidFill>
                <a:schemeClr val="accent1">
                  <a:lumMod val="50000"/>
                </a:schemeClr>
              </a:solidFill>
              <a:effectLst/>
              <a:latin typeface="Century Gothic" panose="020B0502020202020204" pitchFamily="34" charset="0"/>
            </a:endParaRPr>
          </a:p>
          <a:p>
            <a:pPr algn="ctr">
              <a:spcAft>
                <a:spcPct val="20000"/>
              </a:spcAft>
            </a:pPr>
            <a:r>
              <a:rPr lang="it-IT" sz="2800" b="0" i="0" dirty="0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</a:rPr>
              <a:t>Nell'ottica di una sempre più attiva collaborazione e trasparenza, </a:t>
            </a:r>
            <a:r>
              <a:rPr lang="it-IT" altLang="it-IT" sz="28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anche quest’anno si è ritenuto opportuno acquisire informazioni utili con la consueta finalità di individuare strategie </a:t>
            </a:r>
            <a:r>
              <a:rPr lang="it-IT" altLang="it-IT" sz="28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di miglioramento. </a:t>
            </a: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44489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" name="Grafico 14">
            <a:extLst>
              <a:ext uri="{FF2B5EF4-FFF2-40B4-BE49-F238E27FC236}">
                <a16:creationId xmlns:a16="http://schemas.microsoft.com/office/drawing/2014/main" id="{82B0C4B2-3208-E7DD-5FE6-184FECCDAB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8179127"/>
              </p:ext>
            </p:extLst>
          </p:nvPr>
        </p:nvGraphicFramePr>
        <p:xfrm>
          <a:off x="2061862" y="2195144"/>
          <a:ext cx="8215879" cy="3039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6DF6D26B-5C05-6482-793B-054BB0ADDEE3}"/>
              </a:ext>
            </a:extLst>
          </p:cNvPr>
          <p:cNvSpPr txBox="1"/>
          <p:nvPr/>
        </p:nvSpPr>
        <p:spPr>
          <a:xfrm>
            <a:off x="1495701" y="5234568"/>
            <a:ext cx="89556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>
                <a:solidFill>
                  <a:schemeClr val="accent1">
                    <a:lumMod val="50000"/>
                  </a:schemeClr>
                </a:solidFill>
              </a:rPr>
              <a:t>             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                                                          </a:t>
            </a:r>
            <a:r>
              <a:rPr lang="it-IT" sz="14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SI’                                  NO                           IN  PARTE </a:t>
            </a:r>
            <a:r>
              <a:rPr lang="it-IT" sz="14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01AD4710-E35C-910B-9997-2239DC2740DD}"/>
              </a:ext>
            </a:extLst>
          </p:cNvPr>
          <p:cNvSpPr txBox="1"/>
          <p:nvPr/>
        </p:nvSpPr>
        <p:spPr>
          <a:xfrm flipH="1">
            <a:off x="6965211" y="3686566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 20 %</a:t>
            </a:r>
            <a:endParaRPr lang="it-IT" sz="1200" b="1" dirty="0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DD66E180-C307-002E-10B1-604570298568}"/>
              </a:ext>
            </a:extLst>
          </p:cNvPr>
          <p:cNvSpPr txBox="1"/>
          <p:nvPr/>
        </p:nvSpPr>
        <p:spPr>
          <a:xfrm>
            <a:off x="423169" y="950307"/>
            <a:ext cx="711097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0" i="0" dirty="0">
                <a:solidFill>
                  <a:srgbClr val="202124"/>
                </a:solidFill>
                <a:effectLst/>
                <a:latin typeface="Google Sans"/>
              </a:rPr>
              <a:t>Le attrezzature tecnologiche sono adeguate alle necessità didattiche ?</a:t>
            </a:r>
          </a:p>
          <a:p>
            <a:endParaRPr lang="it-IT" sz="1200" dirty="0">
              <a:latin typeface="Google Sans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D13396B3-1B91-8F1A-9931-8605D350A2E2}"/>
              </a:ext>
            </a:extLst>
          </p:cNvPr>
          <p:cNvSpPr txBox="1"/>
          <p:nvPr/>
        </p:nvSpPr>
        <p:spPr>
          <a:xfrm flipH="1">
            <a:off x="5033381" y="4152790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 14 %</a:t>
            </a:r>
            <a:endParaRPr lang="it-IT" sz="1200" b="1" dirty="0"/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6A73A4D6-AF31-DAE7-4714-527C6534C1C6}"/>
              </a:ext>
            </a:extLst>
          </p:cNvPr>
          <p:cNvSpPr txBox="1"/>
          <p:nvPr/>
        </p:nvSpPr>
        <p:spPr>
          <a:xfrm flipH="1">
            <a:off x="8869568" y="3495283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 56 %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12854518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" name="Grafico 14">
            <a:extLst>
              <a:ext uri="{FF2B5EF4-FFF2-40B4-BE49-F238E27FC236}">
                <a16:creationId xmlns:a16="http://schemas.microsoft.com/office/drawing/2014/main" id="{82B0C4B2-3208-E7DD-5FE6-184FECCDAB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40984671"/>
              </p:ext>
            </p:extLst>
          </p:nvPr>
        </p:nvGraphicFramePr>
        <p:xfrm>
          <a:off x="2061862" y="2195144"/>
          <a:ext cx="8215879" cy="3039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6DF6D26B-5C05-6482-793B-054BB0ADDEE3}"/>
              </a:ext>
            </a:extLst>
          </p:cNvPr>
          <p:cNvSpPr txBox="1"/>
          <p:nvPr/>
        </p:nvSpPr>
        <p:spPr>
          <a:xfrm>
            <a:off x="1495701" y="5234568"/>
            <a:ext cx="89556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>
                <a:solidFill>
                  <a:schemeClr val="accent1">
                    <a:lumMod val="50000"/>
                  </a:schemeClr>
                </a:solidFill>
              </a:rPr>
              <a:t>              </a:t>
            </a:r>
            <a:r>
              <a:rPr lang="it-IT" sz="11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Valori positività         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1                                2                               3                                4 </a:t>
            </a:r>
            <a:r>
              <a:rPr lang="it-IT" sz="11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it-IT" sz="12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01AD4710-E35C-910B-9997-2239DC2740DD}"/>
              </a:ext>
            </a:extLst>
          </p:cNvPr>
          <p:cNvSpPr txBox="1"/>
          <p:nvPr/>
        </p:nvSpPr>
        <p:spPr>
          <a:xfrm flipH="1">
            <a:off x="6879437" y="2574413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 65  %</a:t>
            </a:r>
            <a:endParaRPr lang="it-IT" sz="1200" b="1" dirty="0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DD66E180-C307-002E-10B1-604570298568}"/>
              </a:ext>
            </a:extLst>
          </p:cNvPr>
          <p:cNvSpPr txBox="1"/>
          <p:nvPr/>
        </p:nvSpPr>
        <p:spPr>
          <a:xfrm>
            <a:off x="423170" y="950307"/>
            <a:ext cx="629382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0" i="0" dirty="0">
                <a:solidFill>
                  <a:srgbClr val="202124"/>
                </a:solidFill>
                <a:effectLst/>
                <a:latin typeface="Google Sans"/>
              </a:rPr>
              <a:t>Sicurezza e funzionalità</a:t>
            </a:r>
          </a:p>
          <a:p>
            <a:endParaRPr lang="it-IT" sz="1200" dirty="0">
              <a:latin typeface="Google Sans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D13396B3-1B91-8F1A-9931-8605D350A2E2}"/>
              </a:ext>
            </a:extLst>
          </p:cNvPr>
          <p:cNvSpPr txBox="1"/>
          <p:nvPr/>
        </p:nvSpPr>
        <p:spPr>
          <a:xfrm flipH="1">
            <a:off x="5033381" y="4337959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 23 %</a:t>
            </a:r>
            <a:endParaRPr lang="it-IT" sz="1200" b="1" dirty="0"/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6A73A4D6-AF31-DAE7-4714-527C6534C1C6}"/>
              </a:ext>
            </a:extLst>
          </p:cNvPr>
          <p:cNvSpPr txBox="1"/>
          <p:nvPr/>
        </p:nvSpPr>
        <p:spPr>
          <a:xfrm flipH="1">
            <a:off x="8883728" y="4409904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 8 %</a:t>
            </a:r>
            <a:endParaRPr lang="it-IT" sz="1200" b="1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5C4603EA-5918-B829-E3C6-533B8F8C5A32}"/>
              </a:ext>
            </a:extLst>
          </p:cNvPr>
          <p:cNvSpPr txBox="1"/>
          <p:nvPr/>
        </p:nvSpPr>
        <p:spPr>
          <a:xfrm flipH="1">
            <a:off x="3071533" y="4589239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 4 %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40016627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" name="Grafico 14">
            <a:extLst>
              <a:ext uri="{FF2B5EF4-FFF2-40B4-BE49-F238E27FC236}">
                <a16:creationId xmlns:a16="http://schemas.microsoft.com/office/drawing/2014/main" id="{82B0C4B2-3208-E7DD-5FE6-184FECCDAB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74584355"/>
              </p:ext>
            </p:extLst>
          </p:nvPr>
        </p:nvGraphicFramePr>
        <p:xfrm>
          <a:off x="2061862" y="2195144"/>
          <a:ext cx="8215879" cy="3039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6DF6D26B-5C05-6482-793B-054BB0ADDEE3}"/>
              </a:ext>
            </a:extLst>
          </p:cNvPr>
          <p:cNvSpPr txBox="1"/>
          <p:nvPr/>
        </p:nvSpPr>
        <p:spPr>
          <a:xfrm>
            <a:off x="1495701" y="5234568"/>
            <a:ext cx="89556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>
                <a:solidFill>
                  <a:schemeClr val="accent1">
                    <a:lumMod val="50000"/>
                  </a:schemeClr>
                </a:solidFill>
              </a:rPr>
              <a:t>              </a:t>
            </a:r>
            <a:r>
              <a:rPr lang="it-IT" sz="11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Valori positività         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1                                2                               3                                4 </a:t>
            </a:r>
            <a:r>
              <a:rPr lang="it-IT" sz="11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it-IT" sz="12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01AD4710-E35C-910B-9997-2239DC2740DD}"/>
              </a:ext>
            </a:extLst>
          </p:cNvPr>
          <p:cNvSpPr txBox="1"/>
          <p:nvPr/>
        </p:nvSpPr>
        <p:spPr>
          <a:xfrm flipH="1">
            <a:off x="6916838" y="2597015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 43%</a:t>
            </a:r>
            <a:endParaRPr lang="it-IT" sz="1200" b="1" dirty="0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DD66E180-C307-002E-10B1-604570298568}"/>
              </a:ext>
            </a:extLst>
          </p:cNvPr>
          <p:cNvSpPr txBox="1"/>
          <p:nvPr/>
        </p:nvSpPr>
        <p:spPr>
          <a:xfrm>
            <a:off x="423170" y="950307"/>
            <a:ext cx="629382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solidFill>
                  <a:srgbClr val="202124"/>
                </a:solidFill>
                <a:latin typeface="Google Sans"/>
              </a:rPr>
              <a:t>Idoneità degli spazi a disposizione per le attività scolastiche</a:t>
            </a:r>
            <a:endParaRPr lang="it-IT" b="0" i="0" dirty="0">
              <a:solidFill>
                <a:srgbClr val="202124"/>
              </a:solidFill>
              <a:effectLst/>
              <a:latin typeface="Google Sans"/>
            </a:endParaRPr>
          </a:p>
          <a:p>
            <a:endParaRPr lang="it-IT" sz="1200" dirty="0">
              <a:latin typeface="Google Sans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D13396B3-1B91-8F1A-9931-8605D350A2E2}"/>
              </a:ext>
            </a:extLst>
          </p:cNvPr>
          <p:cNvSpPr txBox="1"/>
          <p:nvPr/>
        </p:nvSpPr>
        <p:spPr>
          <a:xfrm flipH="1">
            <a:off x="5033381" y="3010878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 33  %</a:t>
            </a:r>
            <a:endParaRPr lang="it-IT" sz="1200" b="1" dirty="0"/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6A73A4D6-AF31-DAE7-4714-527C6534C1C6}"/>
              </a:ext>
            </a:extLst>
          </p:cNvPr>
          <p:cNvSpPr txBox="1"/>
          <p:nvPr/>
        </p:nvSpPr>
        <p:spPr>
          <a:xfrm flipH="1">
            <a:off x="8899755" y="4177457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 10 %</a:t>
            </a:r>
            <a:endParaRPr lang="it-IT" sz="1200" b="1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10407240-AB5C-D76F-2F2D-4837361DBE7E}"/>
              </a:ext>
            </a:extLst>
          </p:cNvPr>
          <p:cNvSpPr txBox="1"/>
          <p:nvPr/>
        </p:nvSpPr>
        <p:spPr>
          <a:xfrm flipH="1">
            <a:off x="3077557" y="4388702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 14%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35007767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" name="Grafico 14">
            <a:extLst>
              <a:ext uri="{FF2B5EF4-FFF2-40B4-BE49-F238E27FC236}">
                <a16:creationId xmlns:a16="http://schemas.microsoft.com/office/drawing/2014/main" id="{82B0C4B2-3208-E7DD-5FE6-184FECCDAB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88972551"/>
              </p:ext>
            </p:extLst>
          </p:nvPr>
        </p:nvGraphicFramePr>
        <p:xfrm>
          <a:off x="2061862" y="2195144"/>
          <a:ext cx="8215879" cy="3039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6DF6D26B-5C05-6482-793B-054BB0ADDEE3}"/>
              </a:ext>
            </a:extLst>
          </p:cNvPr>
          <p:cNvSpPr txBox="1"/>
          <p:nvPr/>
        </p:nvSpPr>
        <p:spPr>
          <a:xfrm>
            <a:off x="1495701" y="5234568"/>
            <a:ext cx="89556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>
                <a:solidFill>
                  <a:schemeClr val="accent1">
                    <a:lumMod val="50000"/>
                  </a:schemeClr>
                </a:solidFill>
              </a:rPr>
              <a:t>              </a:t>
            </a:r>
            <a:r>
              <a:rPr lang="it-IT" sz="11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Valori positività         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1                                2                               3                                4 </a:t>
            </a:r>
            <a:r>
              <a:rPr lang="it-IT" sz="11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it-IT" sz="12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01AD4710-E35C-910B-9997-2239DC2740DD}"/>
              </a:ext>
            </a:extLst>
          </p:cNvPr>
          <p:cNvSpPr txBox="1"/>
          <p:nvPr/>
        </p:nvSpPr>
        <p:spPr>
          <a:xfrm flipH="1">
            <a:off x="6891080" y="2312432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 51 %</a:t>
            </a:r>
            <a:endParaRPr lang="it-IT" sz="1200" b="1" dirty="0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DD66E180-C307-002E-10B1-604570298568}"/>
              </a:ext>
            </a:extLst>
          </p:cNvPr>
          <p:cNvSpPr txBox="1"/>
          <p:nvPr/>
        </p:nvSpPr>
        <p:spPr>
          <a:xfrm>
            <a:off x="423170" y="950307"/>
            <a:ext cx="629382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0" i="0" dirty="0">
                <a:solidFill>
                  <a:srgbClr val="202124"/>
                </a:solidFill>
                <a:effectLst/>
                <a:latin typeface="Google Sans"/>
              </a:rPr>
              <a:t>Ordine e pulizia degli ambienti</a:t>
            </a:r>
          </a:p>
          <a:p>
            <a:endParaRPr lang="it-IT" sz="1200" dirty="0">
              <a:latin typeface="Google Sans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D13396B3-1B91-8F1A-9931-8605D350A2E2}"/>
              </a:ext>
            </a:extLst>
          </p:cNvPr>
          <p:cNvSpPr txBox="1"/>
          <p:nvPr/>
        </p:nvSpPr>
        <p:spPr>
          <a:xfrm flipH="1">
            <a:off x="4970765" y="3791077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 20 %</a:t>
            </a:r>
            <a:endParaRPr lang="it-IT" sz="1200" b="1" dirty="0"/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6A73A4D6-AF31-DAE7-4714-527C6534C1C6}"/>
              </a:ext>
            </a:extLst>
          </p:cNvPr>
          <p:cNvSpPr txBox="1"/>
          <p:nvPr/>
        </p:nvSpPr>
        <p:spPr>
          <a:xfrm flipH="1">
            <a:off x="8830363" y="3886154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 19 %</a:t>
            </a:r>
            <a:endParaRPr lang="it-IT" sz="1200" b="1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10407240-AB5C-D76F-2F2D-4837361DBE7E}"/>
              </a:ext>
            </a:extLst>
          </p:cNvPr>
          <p:cNvSpPr txBox="1"/>
          <p:nvPr/>
        </p:nvSpPr>
        <p:spPr>
          <a:xfrm flipH="1">
            <a:off x="3100017" y="4543230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 10 %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1807099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8750" y="459122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1829920" y="777427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Il questionario, riferito all’anno scolastico </a:t>
            </a:r>
          </a:p>
          <a:p>
            <a:pPr marL="91440" indent="-91440">
              <a:buFontTx/>
              <a:buNone/>
              <a:defRPr/>
            </a:pPr>
            <a:r>
              <a:rPr lang="it-IT" altLang="it-IT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   2023</a:t>
            </a:r>
            <a:r>
              <a:rPr lang="it-IT" altLang="it-IT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  <a:cs typeface="Arial" panose="020B0604020202020204" pitchFamily="34" charset="0"/>
              </a:rPr>
              <a:t>/2024, è stato predisposto</a:t>
            </a:r>
          </a:p>
          <a:p>
            <a:pPr marL="91440" indent="-91440">
              <a:buFontTx/>
              <a:buNone/>
              <a:defRPr/>
            </a:pPr>
            <a:r>
              <a:rPr lang="it-IT" altLang="it-IT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  <a:cs typeface="Arial" panose="020B0604020202020204" pitchFamily="34" charset="0"/>
              </a:rPr>
              <a:t> per la compilazione on line. </a:t>
            </a:r>
          </a:p>
          <a:p>
            <a:pPr marL="91440" indent="-91440">
              <a:defRPr/>
            </a:pPr>
            <a:endParaRPr lang="it-IT" altLang="it-IT" dirty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91440" indent="-91440">
              <a:defRPr/>
            </a:pPr>
            <a:r>
              <a:rPr lang="it-IT" altLang="it-IT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N° questionari compilati: 51</a:t>
            </a:r>
          </a:p>
          <a:p>
            <a:pPr marL="91440" indent="-91440">
              <a:buFontTx/>
              <a:buNone/>
              <a:defRPr/>
            </a:pPr>
            <a:endParaRPr lang="it-IT" altLang="it-IT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91440" indent="-91440">
              <a:buFontTx/>
              <a:buNone/>
              <a:defRPr/>
            </a:pPr>
            <a:r>
              <a:rPr lang="it-IT" altLang="it-IT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  <a:cs typeface="Arial" panose="020B0604020202020204" pitchFamily="34" charset="0"/>
              </a:rPr>
              <a:t>L’elaborazione è avvenuta in forma aggregata per permettere una lettura complessiva dei dati raccolti.</a:t>
            </a:r>
          </a:p>
          <a:p>
            <a:pPr marL="91440" indent="-91440">
              <a:buFontTx/>
              <a:buNone/>
              <a:defRPr/>
            </a:pPr>
            <a:endParaRPr lang="it-IT" altLang="it-IT" sz="28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91440" indent="-91440">
              <a:buFontTx/>
              <a:buNone/>
              <a:defRPr/>
            </a:pPr>
            <a:endParaRPr lang="it-IT" altLang="it-IT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116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8750" y="459122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1829920" y="777427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  <a:cs typeface="Arial" panose="020B0604020202020204" pitchFamily="34" charset="0"/>
              </a:rPr>
              <a:t>.</a:t>
            </a:r>
          </a:p>
          <a:p>
            <a:pPr marL="91440" indent="-91440">
              <a:buFontTx/>
              <a:buNone/>
              <a:defRPr/>
            </a:pPr>
            <a:endParaRPr lang="it-IT" altLang="it-IT" sz="28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91440" indent="-91440">
              <a:buFontTx/>
              <a:buNone/>
              <a:defRPr/>
            </a:pPr>
            <a:endParaRPr lang="it-IT" altLang="it-IT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8AA70E1F-C8D0-B393-C8E5-9CF957C317C6}"/>
              </a:ext>
            </a:extLst>
          </p:cNvPr>
          <p:cNvSpPr/>
          <p:nvPr/>
        </p:nvSpPr>
        <p:spPr>
          <a:xfrm>
            <a:off x="828928" y="1228326"/>
            <a:ext cx="26853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dirty="0">
                <a:solidFill>
                  <a:srgbClr val="202124"/>
                </a:solidFill>
                <a:latin typeface="Google Sans"/>
              </a:rPr>
              <a:t>Che tipo di discipline insegna?</a:t>
            </a:r>
          </a:p>
          <a:p>
            <a:endParaRPr lang="it-IT" dirty="0">
              <a:solidFill>
                <a:srgbClr val="202124"/>
              </a:solidFill>
              <a:latin typeface="Google Sans"/>
            </a:endParaRPr>
          </a:p>
          <a:p>
            <a:endParaRPr lang="it-IT" sz="1400" dirty="0"/>
          </a:p>
        </p:txBody>
      </p:sp>
      <p:graphicFrame>
        <p:nvGraphicFramePr>
          <p:cNvPr id="2" name="Diagramma 1">
            <a:extLst>
              <a:ext uri="{FF2B5EF4-FFF2-40B4-BE49-F238E27FC236}">
                <a16:creationId xmlns:a16="http://schemas.microsoft.com/office/drawing/2014/main" id="{1A0B2346-D79F-19F4-2D2D-0D8E81A2ED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8522615"/>
              </p:ext>
            </p:extLst>
          </p:nvPr>
        </p:nvGraphicFramePr>
        <p:xfrm>
          <a:off x="2888931" y="2281562"/>
          <a:ext cx="4128655" cy="3666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Ovale 4">
            <a:extLst>
              <a:ext uri="{FF2B5EF4-FFF2-40B4-BE49-F238E27FC236}">
                <a16:creationId xmlns:a16="http://schemas.microsoft.com/office/drawing/2014/main" id="{21981657-9C3C-856D-F580-6FEF21F695DA}"/>
              </a:ext>
            </a:extLst>
          </p:cNvPr>
          <p:cNvSpPr/>
          <p:nvPr/>
        </p:nvSpPr>
        <p:spPr>
          <a:xfrm>
            <a:off x="6745254" y="2242250"/>
            <a:ext cx="914400" cy="914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rgbClr val="002060"/>
                </a:solidFill>
              </a:rPr>
              <a:t> 66%</a:t>
            </a:r>
          </a:p>
        </p:txBody>
      </p:sp>
      <p:sp>
        <p:nvSpPr>
          <p:cNvPr id="17" name="Ovale 16">
            <a:extLst>
              <a:ext uri="{FF2B5EF4-FFF2-40B4-BE49-F238E27FC236}">
                <a16:creationId xmlns:a16="http://schemas.microsoft.com/office/drawing/2014/main" id="{27C9A883-6DF3-ADEE-67CA-DE8CE5E97BBC}"/>
              </a:ext>
            </a:extLst>
          </p:cNvPr>
          <p:cNvSpPr/>
          <p:nvPr/>
        </p:nvSpPr>
        <p:spPr>
          <a:xfrm>
            <a:off x="6755519" y="3698015"/>
            <a:ext cx="914400" cy="9144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rgbClr val="002060"/>
                </a:solidFill>
              </a:rPr>
              <a:t> 64%</a:t>
            </a:r>
          </a:p>
        </p:txBody>
      </p:sp>
    </p:spTree>
    <p:extLst>
      <p:ext uri="{BB962C8B-B14F-4D97-AF65-F5344CB8AC3E}">
        <p14:creationId xmlns:p14="http://schemas.microsoft.com/office/powerpoint/2010/main" val="870553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590189" cy="53991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r>
              <a:rPr lang="it-IT" sz="1600" b="0" i="0" dirty="0">
                <a:solidFill>
                  <a:srgbClr val="202124"/>
                </a:solidFill>
                <a:effectLst/>
                <a:latin typeface="Google Sans"/>
              </a:rPr>
              <a:t>Quanto ritiene efficaci la gestione-erogazione del servizio e il coordinamento </a:t>
            </a:r>
          </a:p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r>
              <a:rPr lang="it-IT" sz="1600" b="0" i="0" dirty="0">
                <a:solidFill>
                  <a:srgbClr val="202124"/>
                </a:solidFill>
                <a:effectLst/>
                <a:latin typeface="Google Sans"/>
              </a:rPr>
              <a:t>delle risorse da parte della Dirigenza Scolastica?</a:t>
            </a:r>
            <a:endParaRPr lang="it-IT" altLang="it-IT" sz="16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91440" indent="-91440">
              <a:buFontTx/>
              <a:buNone/>
              <a:defRPr/>
            </a:pPr>
            <a:endParaRPr lang="it-IT" altLang="it-IT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2088DC21-35C8-3D71-62A9-5724DC9F0A5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03163672"/>
              </p:ext>
            </p:extLst>
          </p:nvPr>
        </p:nvGraphicFramePr>
        <p:xfrm>
          <a:off x="1911946" y="1999097"/>
          <a:ext cx="7608713" cy="32474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7B1CFFE2-28F6-5036-2AB8-B23A532C2E29}"/>
              </a:ext>
            </a:extLst>
          </p:cNvPr>
          <p:cNvSpPr txBox="1"/>
          <p:nvPr/>
        </p:nvSpPr>
        <p:spPr>
          <a:xfrm>
            <a:off x="1935493" y="5103581"/>
            <a:ext cx="76087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>
                <a:solidFill>
                  <a:schemeClr val="accent1">
                    <a:lumMod val="50000"/>
                  </a:schemeClr>
                </a:solidFill>
              </a:rPr>
              <a:t>            </a:t>
            </a:r>
            <a:r>
              <a:rPr lang="it-IT" sz="11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Valori positività         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1                  2                              3                               4</a:t>
            </a:r>
            <a:r>
              <a:rPr lang="it-IT" sz="11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it-IT" sz="12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4763A7C7-838E-C45E-7FFA-94440BB13EF2}"/>
              </a:ext>
            </a:extLst>
          </p:cNvPr>
          <p:cNvSpPr txBox="1"/>
          <p:nvPr/>
        </p:nvSpPr>
        <p:spPr>
          <a:xfrm>
            <a:off x="3699528" y="4736894"/>
            <a:ext cx="487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/>
              <a:t>0 %</a:t>
            </a:r>
            <a:endParaRPr lang="it-IT" sz="1200" b="1" dirty="0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F07A4A88-ACF8-1C37-E4D7-DDDC682CE27B}"/>
              </a:ext>
            </a:extLst>
          </p:cNvPr>
          <p:cNvSpPr txBox="1"/>
          <p:nvPr/>
        </p:nvSpPr>
        <p:spPr>
          <a:xfrm>
            <a:off x="6473499" y="2312432"/>
            <a:ext cx="8335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/>
              <a:t>54%</a:t>
            </a:r>
            <a:endParaRPr lang="it-IT" sz="1200" b="1" dirty="0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AE1E87D0-B6CF-1C8E-96DB-E03E952157DA}"/>
              </a:ext>
            </a:extLst>
          </p:cNvPr>
          <p:cNvSpPr txBox="1"/>
          <p:nvPr/>
        </p:nvSpPr>
        <p:spPr>
          <a:xfrm>
            <a:off x="4644924" y="4183422"/>
            <a:ext cx="8335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/>
              <a:t>10%</a:t>
            </a:r>
            <a:endParaRPr lang="it-IT" sz="1200" b="1" dirty="0"/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35D1ACD2-B660-23CA-4014-047DAB04C536}"/>
              </a:ext>
            </a:extLst>
          </p:cNvPr>
          <p:cNvSpPr txBox="1"/>
          <p:nvPr/>
        </p:nvSpPr>
        <p:spPr>
          <a:xfrm>
            <a:off x="8263570" y="3600022"/>
            <a:ext cx="8335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/>
              <a:t>36%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2890052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8750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871036" cy="53991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r>
              <a:rPr lang="it-IT" sz="1600" dirty="0">
                <a:solidFill>
                  <a:srgbClr val="202124"/>
                </a:solidFill>
                <a:latin typeface="Google Sans"/>
              </a:rPr>
              <a:t>R</a:t>
            </a:r>
            <a:r>
              <a:rPr lang="it-IT" sz="1600" b="0" i="0" dirty="0">
                <a:solidFill>
                  <a:srgbClr val="202124"/>
                </a:solidFill>
                <a:effectLst/>
                <a:latin typeface="Google Sans"/>
              </a:rPr>
              <a:t>itiene </a:t>
            </a:r>
            <a:r>
              <a:rPr lang="it-IT" sz="1600" dirty="0">
                <a:solidFill>
                  <a:srgbClr val="202124"/>
                </a:solidFill>
                <a:latin typeface="Google Sans"/>
              </a:rPr>
              <a:t>che l’azione diretta della </a:t>
            </a:r>
            <a:r>
              <a:rPr lang="it-IT" sz="1600" b="0" i="0" dirty="0">
                <a:solidFill>
                  <a:srgbClr val="202124"/>
                </a:solidFill>
                <a:effectLst/>
                <a:latin typeface="Google Sans"/>
              </a:rPr>
              <a:t>Dirigenza Scolastica risulti efficace, qualora ne venga richiesto l’intervento?</a:t>
            </a:r>
            <a:endParaRPr lang="it-IT" altLang="it-IT" sz="16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91440" indent="-91440">
              <a:buFontTx/>
              <a:buNone/>
              <a:defRPr/>
            </a:pPr>
            <a:endParaRPr lang="it-IT" altLang="it-IT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7B1CFFE2-28F6-5036-2AB8-B23A532C2E29}"/>
              </a:ext>
            </a:extLst>
          </p:cNvPr>
          <p:cNvSpPr txBox="1"/>
          <p:nvPr/>
        </p:nvSpPr>
        <p:spPr>
          <a:xfrm>
            <a:off x="984847" y="5399780"/>
            <a:ext cx="84422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>
                <a:solidFill>
                  <a:schemeClr val="accent1">
                    <a:lumMod val="50000"/>
                  </a:schemeClr>
                </a:solidFill>
              </a:rPr>
              <a:t>            </a:t>
            </a:r>
            <a:r>
              <a:rPr lang="it-IT" sz="11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Valori positività                     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1                              2                              3                               4</a:t>
            </a:r>
            <a:r>
              <a:rPr lang="it-IT" sz="11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it-IT" sz="12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0BF4E9D8-F597-74E3-6765-9BF74F4945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86585269"/>
              </p:ext>
            </p:extLst>
          </p:nvPr>
        </p:nvGraphicFramePr>
        <p:xfrm>
          <a:off x="2031617" y="2414726"/>
          <a:ext cx="7529863" cy="30126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CasellaDiTesto 18">
            <a:extLst>
              <a:ext uri="{FF2B5EF4-FFF2-40B4-BE49-F238E27FC236}">
                <a16:creationId xmlns:a16="http://schemas.microsoft.com/office/drawing/2014/main" id="{5F4E1382-67EA-61D8-84BC-075106A34F52}"/>
              </a:ext>
            </a:extLst>
          </p:cNvPr>
          <p:cNvSpPr txBox="1"/>
          <p:nvPr/>
        </p:nvSpPr>
        <p:spPr>
          <a:xfrm>
            <a:off x="3185608" y="4853674"/>
            <a:ext cx="772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2 %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2576801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371879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448147" cy="53991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r>
              <a:rPr lang="it-IT" altLang="it-IT" sz="1800" dirty="0">
                <a:solidFill>
                  <a:srgbClr val="202124"/>
                </a:solidFill>
                <a:latin typeface="Google Sans"/>
                <a:cs typeface="Arial" panose="020B0604020202020204" pitchFamily="34" charset="0"/>
              </a:rPr>
              <a:t>Le relazioni con le famiglie sono di collaborazione e condivisione dell’attività educativa?</a:t>
            </a:r>
            <a:endParaRPr lang="it-IT" altLang="it-IT" sz="1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91440" indent="-91440">
              <a:buFontTx/>
              <a:buNone/>
              <a:defRPr/>
            </a:pPr>
            <a:endParaRPr lang="it-IT" altLang="it-IT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" name="Grafico 12">
            <a:extLst>
              <a:ext uri="{FF2B5EF4-FFF2-40B4-BE49-F238E27FC236}">
                <a16:creationId xmlns:a16="http://schemas.microsoft.com/office/drawing/2014/main" id="{90FB27F4-8CF2-7F7D-EAE7-1B8F4FCA62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2285889"/>
              </p:ext>
            </p:extLst>
          </p:nvPr>
        </p:nvGraphicFramePr>
        <p:xfrm>
          <a:off x="2086252" y="2405849"/>
          <a:ext cx="7464397" cy="2984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A2473A47-AC36-EA63-A7AA-E19DD255E855}"/>
              </a:ext>
            </a:extLst>
          </p:cNvPr>
          <p:cNvSpPr txBox="1"/>
          <p:nvPr/>
        </p:nvSpPr>
        <p:spPr>
          <a:xfrm>
            <a:off x="1727354" y="5399780"/>
            <a:ext cx="7823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>
                <a:solidFill>
                  <a:schemeClr val="accent1">
                    <a:lumMod val="50000"/>
                  </a:schemeClr>
                </a:solidFill>
              </a:rPr>
              <a:t>         </a:t>
            </a:r>
            <a:r>
              <a:rPr lang="it-IT" sz="11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Valori positività       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1                               2                            3                             4</a:t>
            </a:r>
            <a:r>
              <a:rPr lang="it-IT" sz="11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it-IT" sz="12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16" name="CasellaDiTesto 18">
            <a:extLst>
              <a:ext uri="{FF2B5EF4-FFF2-40B4-BE49-F238E27FC236}">
                <a16:creationId xmlns:a16="http://schemas.microsoft.com/office/drawing/2014/main" id="{BEBFD420-97DF-946A-1A3A-0BC51C07E562}"/>
              </a:ext>
            </a:extLst>
          </p:cNvPr>
          <p:cNvSpPr txBox="1"/>
          <p:nvPr/>
        </p:nvSpPr>
        <p:spPr>
          <a:xfrm>
            <a:off x="3159651" y="4632216"/>
            <a:ext cx="794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8  %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1979530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8750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8F61106-7B57-CD52-C620-22B975A36BF5}"/>
              </a:ext>
            </a:extLst>
          </p:cNvPr>
          <p:cNvSpPr txBox="1"/>
          <p:nvPr/>
        </p:nvSpPr>
        <p:spPr>
          <a:xfrm>
            <a:off x="1081215" y="1098997"/>
            <a:ext cx="740693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>
                <a:solidFill>
                  <a:srgbClr val="202124"/>
                </a:solidFill>
                <a:latin typeface="Google Sans"/>
              </a:rPr>
              <a:t>Ritiene efficaci gli incontri scuola famiglia</a:t>
            </a:r>
            <a:r>
              <a:rPr lang="it-IT" sz="1600" b="0" i="0" dirty="0">
                <a:solidFill>
                  <a:srgbClr val="202124"/>
                </a:solidFill>
                <a:effectLst/>
                <a:latin typeface="Google Sans"/>
              </a:rPr>
              <a:t>?</a:t>
            </a:r>
          </a:p>
          <a:p>
            <a:endParaRPr lang="it-IT" sz="1200" dirty="0">
              <a:latin typeface="Google Sans"/>
            </a:endParaRPr>
          </a:p>
        </p:txBody>
      </p:sp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07FF8C51-4B56-2201-63E1-FCB77A152F0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85983098"/>
              </p:ext>
            </p:extLst>
          </p:nvPr>
        </p:nvGraphicFramePr>
        <p:xfrm>
          <a:off x="2061863" y="2195144"/>
          <a:ext cx="7659186" cy="3039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258E7811-DD68-7FA6-2D47-3C8029CD8A54}"/>
              </a:ext>
            </a:extLst>
          </p:cNvPr>
          <p:cNvSpPr txBox="1"/>
          <p:nvPr/>
        </p:nvSpPr>
        <p:spPr>
          <a:xfrm>
            <a:off x="1328646" y="5219349"/>
            <a:ext cx="89556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>
                <a:solidFill>
                  <a:schemeClr val="accent1">
                    <a:lumMod val="50000"/>
                  </a:schemeClr>
                </a:solidFill>
              </a:rPr>
              <a:t>            </a:t>
            </a:r>
            <a:r>
              <a:rPr lang="it-IT" sz="11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Valori positività         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1                                 2                              3                            4 </a:t>
            </a:r>
            <a:r>
              <a:rPr lang="it-IT" sz="11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it-IT" sz="12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21" name="CasellaDiTesto 18">
            <a:extLst>
              <a:ext uri="{FF2B5EF4-FFF2-40B4-BE49-F238E27FC236}">
                <a16:creationId xmlns:a16="http://schemas.microsoft.com/office/drawing/2014/main" id="{90EA0C7A-4D31-6DE8-BEE0-252C2DFB14AD}"/>
              </a:ext>
            </a:extLst>
          </p:cNvPr>
          <p:cNvSpPr txBox="1"/>
          <p:nvPr/>
        </p:nvSpPr>
        <p:spPr>
          <a:xfrm>
            <a:off x="6712095" y="2697025"/>
            <a:ext cx="794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49 %</a:t>
            </a:r>
            <a:endParaRPr lang="it-IT" sz="1200" b="1" dirty="0"/>
          </a:p>
        </p:txBody>
      </p:sp>
      <p:sp>
        <p:nvSpPr>
          <p:cNvPr id="22" name="CasellaDiTesto 18">
            <a:extLst>
              <a:ext uri="{FF2B5EF4-FFF2-40B4-BE49-F238E27FC236}">
                <a16:creationId xmlns:a16="http://schemas.microsoft.com/office/drawing/2014/main" id="{43DA44D2-7088-28BB-4110-6DB0B2C95660}"/>
              </a:ext>
            </a:extLst>
          </p:cNvPr>
          <p:cNvSpPr txBox="1"/>
          <p:nvPr/>
        </p:nvSpPr>
        <p:spPr>
          <a:xfrm>
            <a:off x="8440298" y="4379425"/>
            <a:ext cx="794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14%</a:t>
            </a:r>
            <a:endParaRPr lang="it-IT" sz="1200" b="1" dirty="0"/>
          </a:p>
        </p:txBody>
      </p:sp>
      <p:sp>
        <p:nvSpPr>
          <p:cNvPr id="24" name="CasellaDiTesto 18">
            <a:extLst>
              <a:ext uri="{FF2B5EF4-FFF2-40B4-BE49-F238E27FC236}">
                <a16:creationId xmlns:a16="http://schemas.microsoft.com/office/drawing/2014/main" id="{E319D428-B81F-B310-FE6E-3967BB20DA53}"/>
              </a:ext>
            </a:extLst>
          </p:cNvPr>
          <p:cNvSpPr txBox="1"/>
          <p:nvPr/>
        </p:nvSpPr>
        <p:spPr>
          <a:xfrm>
            <a:off x="3107218" y="4710215"/>
            <a:ext cx="794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6 %</a:t>
            </a:r>
            <a:endParaRPr lang="it-IT" sz="1200" b="1" dirty="0"/>
          </a:p>
        </p:txBody>
      </p:sp>
      <p:sp>
        <p:nvSpPr>
          <p:cNvPr id="25" name="CasellaDiTesto 18">
            <a:extLst>
              <a:ext uri="{FF2B5EF4-FFF2-40B4-BE49-F238E27FC236}">
                <a16:creationId xmlns:a16="http://schemas.microsoft.com/office/drawing/2014/main" id="{6B2C5FE1-CEDD-0163-0FF0-20D70737436F}"/>
              </a:ext>
            </a:extLst>
          </p:cNvPr>
          <p:cNvSpPr txBox="1"/>
          <p:nvPr/>
        </p:nvSpPr>
        <p:spPr>
          <a:xfrm flipH="1">
            <a:off x="4846768" y="4379424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31 %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13033194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385834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8F61106-7B57-CD52-C620-22B975A36BF5}"/>
              </a:ext>
            </a:extLst>
          </p:cNvPr>
          <p:cNvSpPr txBox="1"/>
          <p:nvPr/>
        </p:nvSpPr>
        <p:spPr>
          <a:xfrm>
            <a:off x="423170" y="933862"/>
            <a:ext cx="629382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0" i="0" dirty="0">
                <a:solidFill>
                  <a:srgbClr val="202124"/>
                </a:solidFill>
                <a:effectLst/>
                <a:latin typeface="Google Sans"/>
              </a:rPr>
              <a:t>Ritiene positivi i rapporti tra gli alunni?</a:t>
            </a:r>
          </a:p>
          <a:p>
            <a:endParaRPr lang="it-IT" sz="1200" dirty="0">
              <a:latin typeface="Google Sans"/>
            </a:endParaRPr>
          </a:p>
        </p:txBody>
      </p:sp>
      <p:graphicFrame>
        <p:nvGraphicFramePr>
          <p:cNvPr id="16" name="Grafico 15">
            <a:extLst>
              <a:ext uri="{FF2B5EF4-FFF2-40B4-BE49-F238E27FC236}">
                <a16:creationId xmlns:a16="http://schemas.microsoft.com/office/drawing/2014/main" id="{05DE60AB-AC30-C182-2869-20BA9D3891F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58559967"/>
              </p:ext>
            </p:extLst>
          </p:nvPr>
        </p:nvGraphicFramePr>
        <p:xfrm>
          <a:off x="2061863" y="2195144"/>
          <a:ext cx="7659186" cy="3039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52051ECA-9D19-29EF-752A-3EC08708192E}"/>
              </a:ext>
            </a:extLst>
          </p:cNvPr>
          <p:cNvSpPr txBox="1"/>
          <p:nvPr/>
        </p:nvSpPr>
        <p:spPr>
          <a:xfrm>
            <a:off x="1546765" y="5217329"/>
            <a:ext cx="76087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>
                <a:solidFill>
                  <a:schemeClr val="accent1">
                    <a:lumMod val="50000"/>
                  </a:schemeClr>
                </a:solidFill>
              </a:rPr>
              <a:t>            </a:t>
            </a:r>
            <a:r>
              <a:rPr lang="it-IT" sz="11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Valori positività      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1                              2                              3                               4</a:t>
            </a:r>
            <a:r>
              <a:rPr lang="it-IT" sz="11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it-IT" sz="12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18" name="CasellaDiTesto 18">
            <a:extLst>
              <a:ext uri="{FF2B5EF4-FFF2-40B4-BE49-F238E27FC236}">
                <a16:creationId xmlns:a16="http://schemas.microsoft.com/office/drawing/2014/main" id="{F2663586-71D5-43B7-8CEF-ED5B4007E2B7}"/>
              </a:ext>
            </a:extLst>
          </p:cNvPr>
          <p:cNvSpPr txBox="1"/>
          <p:nvPr/>
        </p:nvSpPr>
        <p:spPr>
          <a:xfrm flipH="1">
            <a:off x="4881056" y="4736564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12 %</a:t>
            </a:r>
            <a:endParaRPr lang="it-IT" sz="1200" b="1" dirty="0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68BF225C-7F89-50B1-C1C5-94234E4465E0}"/>
              </a:ext>
            </a:extLst>
          </p:cNvPr>
          <p:cNvSpPr txBox="1"/>
          <p:nvPr/>
        </p:nvSpPr>
        <p:spPr>
          <a:xfrm flipH="1">
            <a:off x="3001395" y="4886389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0 %</a:t>
            </a:r>
            <a:endParaRPr lang="it-IT" sz="1200" b="1" dirty="0"/>
          </a:p>
        </p:txBody>
      </p:sp>
      <p:sp>
        <p:nvSpPr>
          <p:cNvPr id="20" name="CasellaDiTesto 18">
            <a:extLst>
              <a:ext uri="{FF2B5EF4-FFF2-40B4-BE49-F238E27FC236}">
                <a16:creationId xmlns:a16="http://schemas.microsoft.com/office/drawing/2014/main" id="{D0208725-359E-F919-5B82-D7D504599867}"/>
              </a:ext>
            </a:extLst>
          </p:cNvPr>
          <p:cNvSpPr txBox="1"/>
          <p:nvPr/>
        </p:nvSpPr>
        <p:spPr>
          <a:xfrm flipH="1">
            <a:off x="6609309" y="3431941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55%</a:t>
            </a:r>
            <a:endParaRPr lang="it-IT" sz="1200" b="1" dirty="0"/>
          </a:p>
        </p:txBody>
      </p:sp>
      <p:sp>
        <p:nvSpPr>
          <p:cNvPr id="21" name="CasellaDiTesto 18">
            <a:extLst>
              <a:ext uri="{FF2B5EF4-FFF2-40B4-BE49-F238E27FC236}">
                <a16:creationId xmlns:a16="http://schemas.microsoft.com/office/drawing/2014/main" id="{1E512707-ED6B-690B-289A-6B7E861D3107}"/>
              </a:ext>
            </a:extLst>
          </p:cNvPr>
          <p:cNvSpPr txBox="1"/>
          <p:nvPr/>
        </p:nvSpPr>
        <p:spPr>
          <a:xfrm flipH="1">
            <a:off x="8417539" y="2669581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33 %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28691845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1801</TotalTime>
  <Words>680</Words>
  <Application>Microsoft Office PowerPoint</Application>
  <PresentationFormat>Widescreen</PresentationFormat>
  <Paragraphs>209</Paragraphs>
  <Slides>23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23</vt:i4>
      </vt:variant>
    </vt:vector>
  </HeadingPairs>
  <TitlesOfParts>
    <vt:vector size="29" baseType="lpstr">
      <vt:lpstr>Arial</vt:lpstr>
      <vt:lpstr>Calibri</vt:lpstr>
      <vt:lpstr>Calibri Light</vt:lpstr>
      <vt:lpstr>Century Gothic</vt:lpstr>
      <vt:lpstr>Google Sans</vt:lpstr>
      <vt:lpstr>Tema di Office</vt:lpstr>
      <vt:lpstr> AUTOVALUTAZIONE D’ISTITUTO   "G.Parini"   Gorla Minore 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maria rita ciancarelli</dc:creator>
  <cp:lastModifiedBy>maria rita ciancarelli</cp:lastModifiedBy>
  <cp:revision>19</cp:revision>
  <dcterms:created xsi:type="dcterms:W3CDTF">2022-05-28T14:24:24Z</dcterms:created>
  <dcterms:modified xsi:type="dcterms:W3CDTF">2024-06-05T18:15:32Z</dcterms:modified>
</cp:coreProperties>
</file>