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78" r:id="rId5"/>
    <p:sldId id="279" r:id="rId6"/>
    <p:sldId id="280" r:id="rId7"/>
    <p:sldId id="281" r:id="rId8"/>
    <p:sldId id="267" r:id="rId9"/>
    <p:sldId id="268" r:id="rId10"/>
    <p:sldId id="271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344AEC-8F47-4572-BA78-22179A879E09}" v="74" dt="2022-06-03T14:21:50.7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F7-4AF5-BD29-D2EBD65426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FF7-4AF5-BD29-D2EBD65426CF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6A-47EE-9B3D-A3E979E342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7346128"/>
        <c:axId val="607343504"/>
      </c:barChart>
      <c:catAx>
        <c:axId val="60734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07343504"/>
        <c:crosses val="autoZero"/>
        <c:auto val="1"/>
        <c:lblAlgn val="ctr"/>
        <c:lblOffset val="100"/>
        <c:noMultiLvlLbl val="0"/>
      </c:catAx>
      <c:valAx>
        <c:axId val="6073435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07346128"/>
        <c:crosses val="autoZero"/>
        <c:crossBetween val="between"/>
      </c:valAx>
      <c:spPr>
        <a:solidFill>
          <a:schemeClr val="accent4">
            <a:lumMod val="60000"/>
            <a:lumOff val="40000"/>
          </a:schemeClr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207639103128431E-2"/>
          <c:y val="0.14705577754571894"/>
          <c:w val="0.93635396161417328"/>
          <c:h val="0.767486542354420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7CD2-45F7-B9EC-C468EE1819E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7CD2-45F7-B9EC-C468EE1819E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D2-45F7-B9EC-C468EE1819EF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52-4AE2-9E3F-B13F0CC82D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44900936"/>
        <c:axId val="544903232"/>
      </c:barChart>
      <c:catAx>
        <c:axId val="544900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44903232"/>
        <c:crosses val="autoZero"/>
        <c:auto val="1"/>
        <c:lblAlgn val="ctr"/>
        <c:lblOffset val="100"/>
        <c:noMultiLvlLbl val="0"/>
      </c:catAx>
      <c:valAx>
        <c:axId val="5449032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44900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4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579744897173143E-2"/>
          <c:y val="2.0935874692046913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E984-4BC1-8A54-EC991B39E9D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4-4BC1-8A54-EC991B39E9D1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4-4BC1-8A54-EC991B39E9D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984-4BC1-8A54-EC991B39E9D1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67</c:v>
                </c:pt>
                <c:pt idx="3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4-4BC1-8A54-EC991B39E9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4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161141405888295E-2"/>
          <c:y val="2.0935874692046913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C36-4971-987F-99E1C8EE6B2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C36-4971-987F-99E1C8EE6B2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C36-4971-987F-99E1C8EE6B2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4C36-4971-987F-99E1C8EE6B2E}"/>
              </c:ext>
            </c:extLst>
          </c:dPt>
          <c:cat>
            <c:numRef>
              <c:f>Foglio1!$A$2:$A$5</c:f>
              <c:numCache>
                <c:formatCode>General</c:formatCode>
                <c:ptCount val="4"/>
              </c:numCache>
            </c:num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67</c:v>
                </c:pt>
                <c:pt idx="3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C36-4971-987F-99E1C8EE6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4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F0-4D36-8C6C-6B55E8AFEA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AF0-4D36-8C6C-6B55E8AFEAAE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AF0-4D36-8C6C-6B55E8AFEAA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AF0-4D36-8C6C-6B55E8AFEAAE}"/>
              </c:ext>
            </c:extLst>
          </c:dPt>
          <c:cat>
            <c:numRef>
              <c:f>Foglio1!$A$2:$A$6</c:f>
              <c:numCache>
                <c:formatCode>General</c:formatCode>
                <c:ptCount val="5"/>
              </c:numCache>
            </c:numRef>
          </c:cat>
          <c:val>
            <c:numRef>
              <c:f>Foglio1!$B$2:$B$6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67</c:v>
                </c:pt>
                <c:pt idx="3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F0-4D36-8C6C-6B55E8AFEA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4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896038385826773E-2"/>
          <c:y val="2.0935973931018297E-2"/>
          <c:w val="0.93635396161417328"/>
          <c:h val="0.92433360714188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2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98-4898-896C-18DDC360E2F9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98-4898-896C-18DDC360E2F9}"/>
              </c:ext>
            </c:extLst>
          </c:dPt>
          <c:dPt>
            <c:idx val="2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98-4898-896C-18DDC360E2F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FA98-4898-896C-18DDC360E2F9}"/>
              </c:ext>
            </c:extLst>
          </c:dPt>
          <c:cat>
            <c:numRef>
              <c:f>Foglio1!$A$2:$A$6</c:f>
              <c:numCache>
                <c:formatCode>General</c:formatCode>
                <c:ptCount val="5"/>
              </c:numCache>
            </c:numRef>
          </c:cat>
          <c:val>
            <c:numRef>
              <c:f>Foglio1!$B$2:$B$6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67</c:v>
                </c:pt>
                <c:pt idx="4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A98-4898-896C-18DDC360E2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2590192"/>
        <c:axId val="1492590608"/>
      </c:barChart>
      <c:catAx>
        <c:axId val="149259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2590608"/>
        <c:crosses val="autoZero"/>
        <c:auto val="1"/>
        <c:lblAlgn val="ctr"/>
        <c:lblOffset val="100"/>
        <c:noMultiLvlLbl val="0"/>
      </c:catAx>
      <c:valAx>
        <c:axId val="1492590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9259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4">
        <a:lumMod val="60000"/>
        <a:lumOff val="4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0C09C-C666-456D-94AA-61C4942C41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EA280E8-F02C-4911-B98E-CD2352A8F29D}">
      <dgm:prSet phldrT="[Testo]"/>
      <dgm:spPr/>
      <dgm:t>
        <a:bodyPr/>
        <a:lstStyle/>
        <a:p>
          <a:endParaRPr lang="it-IT" dirty="0"/>
        </a:p>
      </dgm:t>
    </dgm:pt>
    <dgm:pt modelId="{F9850389-684C-4E6E-8A8E-7D138E9BCF65}" type="parTrans" cxnId="{FCE82515-FB32-45FF-96A9-F0F1E4B1BA70}">
      <dgm:prSet/>
      <dgm:spPr/>
      <dgm:t>
        <a:bodyPr/>
        <a:lstStyle/>
        <a:p>
          <a:endParaRPr lang="it-IT"/>
        </a:p>
      </dgm:t>
    </dgm:pt>
    <dgm:pt modelId="{3EA380D2-4377-4CEF-A5BB-C93AC4659902}" type="sibTrans" cxnId="{FCE82515-FB32-45FF-96A9-F0F1E4B1BA70}">
      <dgm:prSet/>
      <dgm:spPr/>
      <dgm:t>
        <a:bodyPr/>
        <a:lstStyle/>
        <a:p>
          <a:endParaRPr lang="it-IT"/>
        </a:p>
      </dgm:t>
    </dgm:pt>
    <dgm:pt modelId="{D311CC97-8DC6-42C1-A658-DBF6A07D02CF}">
      <dgm:prSet custT="1"/>
      <dgm:spPr>
        <a:solidFill>
          <a:schemeClr val="accent2"/>
        </a:solidFill>
      </dgm:spPr>
      <dgm:t>
        <a:bodyPr/>
        <a:lstStyle/>
        <a:p>
          <a:r>
            <a:rPr lang="it-IT" sz="2000" dirty="0"/>
            <a:t> Assistente Amministrativo</a:t>
          </a:r>
        </a:p>
      </dgm:t>
    </dgm:pt>
    <dgm:pt modelId="{A9359DDF-CDFE-4FCD-9344-6D259F8525A9}" type="parTrans" cxnId="{3B0AFC9B-1E59-43C3-B825-237316DFCCA5}">
      <dgm:prSet/>
      <dgm:spPr/>
      <dgm:t>
        <a:bodyPr/>
        <a:lstStyle/>
        <a:p>
          <a:endParaRPr lang="it-IT"/>
        </a:p>
      </dgm:t>
    </dgm:pt>
    <dgm:pt modelId="{91B16955-72DB-46C7-8D69-D476676E75B0}" type="sibTrans" cxnId="{3B0AFC9B-1E59-43C3-B825-237316DFCCA5}">
      <dgm:prSet/>
      <dgm:spPr/>
      <dgm:t>
        <a:bodyPr/>
        <a:lstStyle/>
        <a:p>
          <a:endParaRPr lang="it-IT"/>
        </a:p>
      </dgm:t>
    </dgm:pt>
    <dgm:pt modelId="{1078B572-14B3-49AC-8233-08128DFE254E}">
      <dgm:prSet custT="1"/>
      <dgm:spPr>
        <a:solidFill>
          <a:schemeClr val="accent2"/>
        </a:solidFill>
      </dgm:spPr>
      <dgm:t>
        <a:bodyPr/>
        <a:lstStyle/>
        <a:p>
          <a:r>
            <a:rPr lang="it-IT" sz="2000" dirty="0"/>
            <a:t>  Collaboratore Scolastico</a:t>
          </a:r>
        </a:p>
      </dgm:t>
    </dgm:pt>
    <dgm:pt modelId="{B5C5A303-B3CF-49A0-8AFA-76DFF181F64A}" type="parTrans" cxnId="{CF0CD337-B209-4DB9-92BE-A10A7CF97AA9}">
      <dgm:prSet/>
      <dgm:spPr/>
      <dgm:t>
        <a:bodyPr/>
        <a:lstStyle/>
        <a:p>
          <a:endParaRPr lang="it-IT"/>
        </a:p>
      </dgm:t>
    </dgm:pt>
    <dgm:pt modelId="{22B57051-242F-4DDB-A603-B38931B2D533}" type="sibTrans" cxnId="{CF0CD337-B209-4DB9-92BE-A10A7CF97AA9}">
      <dgm:prSet/>
      <dgm:spPr/>
      <dgm:t>
        <a:bodyPr/>
        <a:lstStyle/>
        <a:p>
          <a:endParaRPr lang="it-IT"/>
        </a:p>
      </dgm:t>
    </dgm:pt>
    <dgm:pt modelId="{3754763F-B422-4636-82A4-B383D1807148}">
      <dgm:prSet phldrT="[Testo]" phldr="1"/>
      <dgm:spPr/>
      <dgm:t>
        <a:bodyPr/>
        <a:lstStyle/>
        <a:p>
          <a:endParaRPr lang="it-IT" dirty="0"/>
        </a:p>
      </dgm:t>
    </dgm:pt>
    <dgm:pt modelId="{F191238A-4536-44C9-B4F3-3F464B815BF3}" type="sibTrans" cxnId="{84DE1107-23F0-4F58-981B-0D4B68F5A985}">
      <dgm:prSet/>
      <dgm:spPr/>
      <dgm:t>
        <a:bodyPr/>
        <a:lstStyle/>
        <a:p>
          <a:endParaRPr lang="it-IT"/>
        </a:p>
      </dgm:t>
    </dgm:pt>
    <dgm:pt modelId="{F1C4DF63-60CC-4CC4-B8E0-126D3F992436}" type="parTrans" cxnId="{84DE1107-23F0-4F58-981B-0D4B68F5A985}">
      <dgm:prSet/>
      <dgm:spPr/>
      <dgm:t>
        <a:bodyPr/>
        <a:lstStyle/>
        <a:p>
          <a:endParaRPr lang="it-IT"/>
        </a:p>
      </dgm:t>
    </dgm:pt>
    <dgm:pt modelId="{5EE84C2C-3F1D-4689-BB34-C748DE5F68B3}" type="pres">
      <dgm:prSet presAssocID="{3C30C09C-C666-456D-94AA-61C4942C4132}" presName="linear" presStyleCnt="0">
        <dgm:presLayoutVars>
          <dgm:animLvl val="lvl"/>
          <dgm:resizeHandles val="exact"/>
        </dgm:presLayoutVars>
      </dgm:prSet>
      <dgm:spPr/>
    </dgm:pt>
    <dgm:pt modelId="{5A72BE55-C036-491B-843E-FB6222152528}" type="pres">
      <dgm:prSet presAssocID="{3754763F-B422-4636-82A4-B383D180714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B3BD530-955E-4CD4-AA8C-82064CA0DFCA}" type="pres">
      <dgm:prSet presAssocID="{3754763F-B422-4636-82A4-B383D1807148}" presName="childText" presStyleLbl="revTx" presStyleIdx="0" presStyleCnt="1">
        <dgm:presLayoutVars>
          <dgm:bulletEnabled val="1"/>
        </dgm:presLayoutVars>
      </dgm:prSet>
      <dgm:spPr/>
    </dgm:pt>
    <dgm:pt modelId="{AB61C6EE-D60F-40C0-A1E7-E6CD1F530CCB}" type="pres">
      <dgm:prSet presAssocID="{D311CC97-8DC6-42C1-A658-DBF6A07D02CF}" presName="parentText" presStyleLbl="node1" presStyleIdx="1" presStyleCnt="3" custLinFactY="-155419" custLinFactNeighborX="-324" custLinFactNeighborY="-200000">
        <dgm:presLayoutVars>
          <dgm:chMax val="0"/>
          <dgm:bulletEnabled val="1"/>
        </dgm:presLayoutVars>
      </dgm:prSet>
      <dgm:spPr/>
    </dgm:pt>
    <dgm:pt modelId="{4E1F15A0-6330-4404-AEF2-691247B01A94}" type="pres">
      <dgm:prSet presAssocID="{91B16955-72DB-46C7-8D69-D476676E75B0}" presName="spacer" presStyleCnt="0"/>
      <dgm:spPr/>
    </dgm:pt>
    <dgm:pt modelId="{D9F51CE8-B2FA-4D4A-A064-4272296ECEFA}" type="pres">
      <dgm:prSet presAssocID="{1078B572-14B3-49AC-8233-08128DFE254E}" presName="parentText" presStyleLbl="node1" presStyleIdx="2" presStyleCnt="3" custLinFactY="-114067" custLinFactNeighborX="121" custLinFactNeighborY="-200000">
        <dgm:presLayoutVars>
          <dgm:chMax val="0"/>
          <dgm:bulletEnabled val="1"/>
        </dgm:presLayoutVars>
      </dgm:prSet>
      <dgm:spPr/>
    </dgm:pt>
  </dgm:ptLst>
  <dgm:cxnLst>
    <dgm:cxn modelId="{84DE1107-23F0-4F58-981B-0D4B68F5A985}" srcId="{3C30C09C-C666-456D-94AA-61C4942C4132}" destId="{3754763F-B422-4636-82A4-B383D1807148}" srcOrd="0" destOrd="0" parTransId="{F1C4DF63-60CC-4CC4-B8E0-126D3F992436}" sibTransId="{F191238A-4536-44C9-B4F3-3F464B815BF3}"/>
    <dgm:cxn modelId="{B3187D0C-CEFC-4E1D-8EEE-F49370FE8D4B}" type="presOf" srcId="{1078B572-14B3-49AC-8233-08128DFE254E}" destId="{D9F51CE8-B2FA-4D4A-A064-4272296ECEFA}" srcOrd="0" destOrd="0" presId="urn:microsoft.com/office/officeart/2005/8/layout/vList2"/>
    <dgm:cxn modelId="{FCE82515-FB32-45FF-96A9-F0F1E4B1BA70}" srcId="{3754763F-B422-4636-82A4-B383D1807148}" destId="{CEA280E8-F02C-4911-B98E-CD2352A8F29D}" srcOrd="0" destOrd="0" parTransId="{F9850389-684C-4E6E-8A8E-7D138E9BCF65}" sibTransId="{3EA380D2-4377-4CEF-A5BB-C93AC4659902}"/>
    <dgm:cxn modelId="{CF0CD337-B209-4DB9-92BE-A10A7CF97AA9}" srcId="{3C30C09C-C666-456D-94AA-61C4942C4132}" destId="{1078B572-14B3-49AC-8233-08128DFE254E}" srcOrd="2" destOrd="0" parTransId="{B5C5A303-B3CF-49A0-8AFA-76DFF181F64A}" sibTransId="{22B57051-242F-4DDB-A603-B38931B2D533}"/>
    <dgm:cxn modelId="{21864C54-BF76-4B3B-BAB3-94E8A8898300}" type="presOf" srcId="{CEA280E8-F02C-4911-B98E-CD2352A8F29D}" destId="{FB3BD530-955E-4CD4-AA8C-82064CA0DFCA}" srcOrd="0" destOrd="0" presId="urn:microsoft.com/office/officeart/2005/8/layout/vList2"/>
    <dgm:cxn modelId="{3B0AFC9B-1E59-43C3-B825-237316DFCCA5}" srcId="{3C30C09C-C666-456D-94AA-61C4942C4132}" destId="{D311CC97-8DC6-42C1-A658-DBF6A07D02CF}" srcOrd="1" destOrd="0" parTransId="{A9359DDF-CDFE-4FCD-9344-6D259F8525A9}" sibTransId="{91B16955-72DB-46C7-8D69-D476676E75B0}"/>
    <dgm:cxn modelId="{4B786B9D-999E-40DD-90AB-8E969D0CEE57}" type="presOf" srcId="{3754763F-B422-4636-82A4-B383D1807148}" destId="{5A72BE55-C036-491B-843E-FB6222152528}" srcOrd="0" destOrd="0" presId="urn:microsoft.com/office/officeart/2005/8/layout/vList2"/>
    <dgm:cxn modelId="{2C6E67F2-A9AB-43B0-8DD3-E4044DD1D0B2}" type="presOf" srcId="{D311CC97-8DC6-42C1-A658-DBF6A07D02CF}" destId="{AB61C6EE-D60F-40C0-A1E7-E6CD1F530CCB}" srcOrd="0" destOrd="0" presId="urn:microsoft.com/office/officeart/2005/8/layout/vList2"/>
    <dgm:cxn modelId="{6AF00CF5-E944-43AC-B017-97D072F7A7DB}" type="presOf" srcId="{3C30C09C-C666-456D-94AA-61C4942C4132}" destId="{5EE84C2C-3F1D-4689-BB34-C748DE5F68B3}" srcOrd="0" destOrd="0" presId="urn:microsoft.com/office/officeart/2005/8/layout/vList2"/>
    <dgm:cxn modelId="{4C6FFA28-C9CD-4BE3-87AC-31241697116A}" type="presParOf" srcId="{5EE84C2C-3F1D-4689-BB34-C748DE5F68B3}" destId="{5A72BE55-C036-491B-843E-FB6222152528}" srcOrd="0" destOrd="0" presId="urn:microsoft.com/office/officeart/2005/8/layout/vList2"/>
    <dgm:cxn modelId="{232577D5-9B4D-4BE2-AC6C-B410FA0A9504}" type="presParOf" srcId="{5EE84C2C-3F1D-4689-BB34-C748DE5F68B3}" destId="{FB3BD530-955E-4CD4-AA8C-82064CA0DFCA}" srcOrd="1" destOrd="0" presId="urn:microsoft.com/office/officeart/2005/8/layout/vList2"/>
    <dgm:cxn modelId="{516C7F46-8C39-446C-B8C3-BAC5786CA431}" type="presParOf" srcId="{5EE84C2C-3F1D-4689-BB34-C748DE5F68B3}" destId="{AB61C6EE-D60F-40C0-A1E7-E6CD1F530CCB}" srcOrd="2" destOrd="0" presId="urn:microsoft.com/office/officeart/2005/8/layout/vList2"/>
    <dgm:cxn modelId="{918D0C31-044D-4974-B7D3-9CC3421E1056}" type="presParOf" srcId="{5EE84C2C-3F1D-4689-BB34-C748DE5F68B3}" destId="{4E1F15A0-6330-4404-AEF2-691247B01A94}" srcOrd="3" destOrd="0" presId="urn:microsoft.com/office/officeart/2005/8/layout/vList2"/>
    <dgm:cxn modelId="{6838DB2B-1452-4849-BDDD-B3174ECD435E}" type="presParOf" srcId="{5EE84C2C-3F1D-4689-BB34-C748DE5F68B3}" destId="{D9F51CE8-B2FA-4D4A-A064-4272296ECEF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2BE55-C036-491B-843E-FB6222152528}">
      <dsp:nvSpPr>
        <dsp:cNvPr id="0" name=""/>
        <dsp:cNvSpPr/>
      </dsp:nvSpPr>
      <dsp:spPr>
        <a:xfrm>
          <a:off x="0" y="321118"/>
          <a:ext cx="4128655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100" kern="1200" dirty="0"/>
        </a:p>
      </dsp:txBody>
      <dsp:txXfrm>
        <a:off x="36553" y="357671"/>
        <a:ext cx="4055549" cy="675694"/>
      </dsp:txXfrm>
    </dsp:sp>
    <dsp:sp modelId="{FB3BD530-955E-4CD4-AA8C-82064CA0DFCA}">
      <dsp:nvSpPr>
        <dsp:cNvPr id="0" name=""/>
        <dsp:cNvSpPr/>
      </dsp:nvSpPr>
      <dsp:spPr>
        <a:xfrm>
          <a:off x="0" y="1069919"/>
          <a:ext cx="4128655" cy="66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8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it-IT" sz="2400" kern="1200" dirty="0"/>
        </a:p>
      </dsp:txBody>
      <dsp:txXfrm>
        <a:off x="0" y="1069919"/>
        <a:ext cx="4128655" cy="662400"/>
      </dsp:txXfrm>
    </dsp:sp>
    <dsp:sp modelId="{AB61C6EE-D60F-40C0-A1E7-E6CD1F530CCB}">
      <dsp:nvSpPr>
        <dsp:cNvPr id="0" name=""/>
        <dsp:cNvSpPr/>
      </dsp:nvSpPr>
      <dsp:spPr>
        <a:xfrm>
          <a:off x="0" y="338141"/>
          <a:ext cx="4128655" cy="74880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 Assistente Amministrativo</a:t>
          </a:r>
        </a:p>
      </dsp:txBody>
      <dsp:txXfrm>
        <a:off x="36553" y="374694"/>
        <a:ext cx="4055549" cy="675694"/>
      </dsp:txXfrm>
    </dsp:sp>
    <dsp:sp modelId="{D9F51CE8-B2FA-4D4A-A064-4272296ECEFA}">
      <dsp:nvSpPr>
        <dsp:cNvPr id="0" name=""/>
        <dsp:cNvSpPr/>
      </dsp:nvSpPr>
      <dsp:spPr>
        <a:xfrm>
          <a:off x="0" y="1511785"/>
          <a:ext cx="4128655" cy="74880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  Collaboratore Scolastico</a:t>
          </a:r>
        </a:p>
      </dsp:txBody>
      <dsp:txXfrm>
        <a:off x="36553" y="1548338"/>
        <a:ext cx="4055549" cy="675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0.61589</cdr:x>
      <cdr:y>0.44892</cdr:y>
    </cdr:from>
    <cdr:to>
      <cdr:x>0.71845</cdr:x>
      <cdr:y>0.55108</cdr:y>
    </cdr:to>
    <cdr:sp macro="" textlink="">
      <cdr:nvSpPr>
        <cdr:cNvPr id="4" name="CasellaDiTesto 19">
          <a:extLst xmlns:a="http://schemas.openxmlformats.org/drawingml/2006/main">
            <a:ext uri="{FF2B5EF4-FFF2-40B4-BE49-F238E27FC236}">
              <a16:creationId xmlns:a16="http://schemas.microsoft.com/office/drawing/2014/main" id="{AE1E87D0-B6CF-1C8E-96DB-E03E952157DA}"/>
            </a:ext>
          </a:extLst>
        </cdr:cNvPr>
        <cdr:cNvSpPr txBox="1"/>
      </cdr:nvSpPr>
      <cdr:spPr>
        <a:xfrm xmlns:a="http://schemas.openxmlformats.org/drawingml/2006/main">
          <a:off x="4637570" y="1352437"/>
          <a:ext cx="772263" cy="3077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dirty="0"/>
            <a:t> 67%</a:t>
          </a:r>
          <a:endParaRPr lang="it-IT" sz="1200" b="1" dirty="0"/>
        </a:p>
      </cdr:txBody>
    </cdr:sp>
  </cdr:relSizeAnchor>
  <cdr:relSizeAnchor xmlns:cdr="http://schemas.openxmlformats.org/drawingml/2006/chartDrawing">
    <cdr:from>
      <cdr:x>0.85116</cdr:x>
      <cdr:y>0.61253</cdr:y>
    </cdr:from>
    <cdr:to>
      <cdr:x>0.95371</cdr:x>
      <cdr:y>0.71469</cdr:y>
    </cdr:to>
    <cdr:sp macro="" textlink="">
      <cdr:nvSpPr>
        <cdr:cNvPr id="5" name="CasellaDiTesto 20">
          <a:extLst xmlns:a="http://schemas.openxmlformats.org/drawingml/2006/main">
            <a:ext uri="{FF2B5EF4-FFF2-40B4-BE49-F238E27FC236}">
              <a16:creationId xmlns:a16="http://schemas.microsoft.com/office/drawing/2014/main" id="{35D1ACD2-B660-23CA-4014-047DAB04C536}"/>
            </a:ext>
          </a:extLst>
        </cdr:cNvPr>
        <cdr:cNvSpPr txBox="1"/>
      </cdr:nvSpPr>
      <cdr:spPr>
        <a:xfrm xmlns:a="http://schemas.openxmlformats.org/drawingml/2006/main">
          <a:off x="6409105" y="1845339"/>
          <a:ext cx="772188" cy="30777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400" b="1" dirty="0"/>
            <a:t>33 %</a:t>
          </a:r>
          <a:endParaRPr lang="it-IT" sz="12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9D07B1-D726-9F7A-F87F-D094D2008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C02540-8624-41B8-8F61-78EF725C6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F9B81A-A30B-FB8D-A6B3-90D7A820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A84F61-D6AD-F1F5-65F6-D312C814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55ECBB-F792-0FB6-2FB2-8098D1A1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83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59B56-4FAC-B3EA-944F-8B03E0CE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D8E9C6-68D5-D960-E9A8-8C9746E7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8BCAD-1B69-9BCF-F0F5-D6EAD565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17488-4453-2057-32DF-164F2BE0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76EF11-3313-3F62-F76E-5099E7AF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1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F6644-980C-F96F-9A09-54DE6AFE1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35535F-BF4B-E0AB-9F19-27D55A1E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54A0CE-8CD7-7774-49F7-8E30D4D0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FB948-3239-DED9-06C5-425683C5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1DCE2D-75C1-C477-2C74-2374271E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726319-1404-CA6A-9859-9C071793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DCCC23-21A6-4AB0-EF8D-A1B9EE2E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A016C-019D-D9E0-8711-3D44E19A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DB6F1C-19AC-C93B-B12F-3B541E95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0FDD10-A280-EC7A-BED1-D9E3ED9D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AC7F8B-B7D8-3F4A-A8DE-F657CB89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D43C4-E793-BCCE-2277-B6062C37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F4CFF-0656-9A02-91B6-90A6DA4DF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899B2B-755B-490C-BEAC-5DA5C5B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86966C-844A-9626-0DFA-1F8DD328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3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99AB5-97A9-5755-5BBD-A9656B1A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DB0DEA-5F69-9FF1-84DA-370BD93A1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C07CF12-2E79-64CE-E6D8-08C26197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2C57DE-B2C4-8518-462E-9280FAE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C7A59C-7247-8100-AA89-6447060F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5F57A5-73EF-06DC-3B64-799D4EC5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9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4948D0-CCF2-0207-3596-4953D42F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0B5C37-7A29-2927-931E-029F97A2B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710AC5-B0A4-E16F-1EFF-9D8DCB70B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6C5A22-9CF6-1496-BF39-C80AFB817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512842-6DE5-67E2-FF4A-67B7B62B1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392F4AE-1172-7304-E462-7F91395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3C49A-39E7-0A0A-D051-6D7D5AE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42A912-C2C3-ACBB-3660-2F561CE0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A81B1-2627-CA80-3FC1-7394DAC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72D730-AA48-B13C-3949-5E5F4380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54A3C0-D3C8-573B-2715-3E9056BA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3F46837-1507-BA11-6433-B93FA1BA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F95E2F0-1097-85A8-6925-9EB4CE10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E0FA520-7530-9A86-BBA4-F9F41C92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9923C-6863-42D9-023E-CDD78F19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30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F1EAF7-365C-B075-38D0-2C272D96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B10DE-6D15-DFCF-267D-3A834E37E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93BF79-BE24-6B4C-B259-B497EB85F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1D4EEC-AC90-4701-E093-DAF72ED0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BD7D06-FBF7-10EB-5D1E-1CEF0548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39BB2F-EC37-9317-2AC5-5311EB119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70F55-A37E-6D58-D959-2329D1C2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17BAFC-2EEF-FF7B-1188-8063F0973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8C07DE-0039-1384-0F12-1DB21BCF6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D99354-3E50-02F1-9A1E-6BD1ADA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11E8C-7812-3CE4-7CD0-273B2C40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C1E10B-42CF-BB74-7243-105B93C6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9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206CC7-1FD2-3BC5-8850-6693E55B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13B09F-ADCC-575E-5674-0CC9DE3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13E631-4183-F8FD-CD1E-9FBBF2710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DF65B-9310-4F6D-8A96-B594B24A350D}" type="datetimeFigureOut">
              <a:rPr lang="it-IT" smtClean="0"/>
              <a:t>05/06/2024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61728F-B8E1-524C-F70B-F8738D8FE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4EB8D-96A3-F2E3-6D79-B2F38BDFE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7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" r="7972" b="-2"/>
          <a:stretch/>
        </p:blipFill>
        <p:spPr bwMode="auto">
          <a:xfrm>
            <a:off x="4031974" y="8920"/>
            <a:ext cx="8160026" cy="687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FD89256B-20A2-432E-668F-943F20FD16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4279" y="2493068"/>
            <a:ext cx="3616852" cy="3232678"/>
          </a:xfrm>
        </p:spPr>
        <p:txBody>
          <a:bodyPr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sz="220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  <a:t>AUTOVALUTAZIONE D’ISTITUTO</a:t>
            </a:r>
            <a:b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G.Parini</a:t>
            </a: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Gorla Minore</a:t>
            </a: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endParaRPr lang="it-IT" altLang="it-IT" sz="2200" i="1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2D62A9-6507-634F-46EE-CFA7ED6DEC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297882" y="2610059"/>
            <a:ext cx="7298761" cy="2662696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tabLst>
                <a:tab pos="92075" algn="l"/>
              </a:tabLst>
              <a:defRPr/>
            </a:pPr>
            <a:endParaRPr lang="it-IT" altLang="it-IT" sz="58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spcAft>
                <a:spcPts val="1800"/>
              </a:spcAft>
              <a:tabLst>
                <a:tab pos="92075" algn="l"/>
              </a:tabLst>
              <a:defRPr/>
            </a:pPr>
            <a:r>
              <a:rPr lang="it-IT" altLang="it-IT" sz="5800" dirty="0">
                <a:solidFill>
                  <a:srgbClr val="002060"/>
                </a:solidFill>
                <a:latin typeface="Century Gothic" panose="020B0502020202020204" pitchFamily="34" charset="0"/>
              </a:rPr>
              <a:t>Questionario ATA</a:t>
            </a:r>
          </a:p>
          <a:p>
            <a:pPr eaLnBrk="1" fontAlgn="auto" hangingPunct="1"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51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Primaria e Secondaria di Primo Grado</a:t>
            </a:r>
          </a:p>
          <a:p>
            <a:pPr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fontAlgn="auto" hangingPunct="1">
              <a:defRPr/>
            </a:pP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t-IT" altLang="it-IT" sz="3800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a.s.</a:t>
            </a: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2023/2024</a:t>
            </a:r>
          </a:p>
          <a:p>
            <a:pPr eaLnBrk="1" fontAlgn="auto" hangingPunct="1">
              <a:defRPr/>
            </a:pPr>
            <a:endParaRPr lang="it-IT" altLang="it-IT" sz="2800" i="1" dirty="0">
              <a:latin typeface="Century Gothic" panose="020B0502020202020204" pitchFamily="34" charset="0"/>
            </a:endParaRPr>
          </a:p>
        </p:txBody>
      </p:sp>
      <p:pic>
        <p:nvPicPr>
          <p:cNvPr id="9" name="Immagine 8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2283D8A-5C2C-66A5-4370-0F7BC7D94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099" y="1658327"/>
            <a:ext cx="542544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903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7371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Google Sans"/>
              </a:rPr>
              <a:t>Ritieni funzionale la suddivisione dei compiti? </a:t>
            </a:r>
          </a:p>
        </p:txBody>
      </p:sp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CD4CA1A8-9E35-6FAB-966E-2575C16CF4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923487"/>
              </p:ext>
            </p:extLst>
          </p:nvPr>
        </p:nvGraphicFramePr>
        <p:xfrm>
          <a:off x="2061862" y="2166144"/>
          <a:ext cx="7860853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387E5F7-638A-5C60-87FF-9DC0196C53B1}"/>
              </a:ext>
            </a:extLst>
          </p:cNvPr>
          <p:cNvSpPr txBox="1"/>
          <p:nvPr/>
        </p:nvSpPr>
        <p:spPr>
          <a:xfrm flipH="1">
            <a:off x="501753" y="573833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</a:t>
            </a:r>
            <a:endParaRPr lang="it-IT" sz="1200" b="1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302E9FA-0E35-D939-4535-D0A90DB2271A}"/>
              </a:ext>
            </a:extLst>
          </p:cNvPr>
          <p:cNvSpPr txBox="1"/>
          <p:nvPr/>
        </p:nvSpPr>
        <p:spPr>
          <a:xfrm flipH="1">
            <a:off x="8688834" y="3553755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33 %</a:t>
            </a:r>
            <a:endParaRPr lang="it-IT" sz="1200" b="1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FE5A7024-8CD2-4670-DA60-F87603D05D9F}"/>
              </a:ext>
            </a:extLst>
          </p:cNvPr>
          <p:cNvSpPr txBox="1"/>
          <p:nvPr/>
        </p:nvSpPr>
        <p:spPr>
          <a:xfrm flipH="1">
            <a:off x="6839645" y="2680386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67 %</a:t>
            </a:r>
            <a:endParaRPr lang="it-IT" sz="1200" b="1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D631357-7288-BE36-D4DE-148B420D0476}"/>
              </a:ext>
            </a:extLst>
          </p:cNvPr>
          <p:cNvSpPr txBox="1"/>
          <p:nvPr/>
        </p:nvSpPr>
        <p:spPr>
          <a:xfrm>
            <a:off x="1495701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                    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1                         2                         3                        4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291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58340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286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EC1C881-1495-BBF2-C598-9F5FDCC40C0D}"/>
              </a:ext>
            </a:extLst>
          </p:cNvPr>
          <p:cNvSpPr txBox="1"/>
          <p:nvPr/>
        </p:nvSpPr>
        <p:spPr>
          <a:xfrm>
            <a:off x="1050879" y="2363830"/>
            <a:ext cx="9579006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 è ritenuto opportuno acquisire feedback degli utenti al fine di individuare strategie di miglioramento.</a:t>
            </a: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574448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Il questionario, riferito all’anno scolastico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  2023</a:t>
            </a: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/2024, è stato predisposto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per la compilazione on line. </a:t>
            </a:r>
          </a:p>
          <a:p>
            <a:pPr marL="91440" indent="-91440">
              <a:defRPr/>
            </a:pPr>
            <a:endParaRPr lang="it-IT" altLang="it-IT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91440" indent="-91440">
              <a:defRPr/>
            </a:pPr>
            <a:r>
              <a:rPr lang="it-IT" altLang="it-IT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N° questionari compilati: 3</a:t>
            </a:r>
          </a:p>
          <a:p>
            <a:pPr marL="91440" indent="-91440">
              <a:buFontTx/>
              <a:buNone/>
              <a:defRPr/>
            </a:pPr>
            <a:endParaRPr lang="it-IT" altLang="it-IT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I dati raccolti indicano identico valore </a:t>
            </a:r>
            <a:r>
              <a:rPr lang="it-IT" altLang="it-IT" sz="28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di gradimento.</a:t>
            </a: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544580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AA70E1F-C8D0-B393-C8E5-9CF957C317C6}"/>
              </a:ext>
            </a:extLst>
          </p:cNvPr>
          <p:cNvSpPr/>
          <p:nvPr/>
        </p:nvSpPr>
        <p:spPr>
          <a:xfrm>
            <a:off x="828928" y="1228326"/>
            <a:ext cx="17023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Sei personale ATA:</a:t>
            </a:r>
          </a:p>
          <a:p>
            <a:endParaRPr lang="it-IT" dirty="0">
              <a:solidFill>
                <a:srgbClr val="202124"/>
              </a:solidFill>
              <a:latin typeface="Google Sans"/>
            </a:endParaRPr>
          </a:p>
          <a:p>
            <a:endParaRPr lang="it-IT" sz="1400" dirty="0"/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1A0B2346-D79F-19F4-2D2D-0D8E81A2ED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2010519"/>
              </p:ext>
            </p:extLst>
          </p:nvPr>
        </p:nvGraphicFramePr>
        <p:xfrm>
          <a:off x="2888931" y="2281562"/>
          <a:ext cx="4128655" cy="3666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e 4">
            <a:extLst>
              <a:ext uri="{FF2B5EF4-FFF2-40B4-BE49-F238E27FC236}">
                <a16:creationId xmlns:a16="http://schemas.microsoft.com/office/drawing/2014/main" id="{21981657-9C3C-856D-F580-6FEF21F695DA}"/>
              </a:ext>
            </a:extLst>
          </p:cNvPr>
          <p:cNvSpPr/>
          <p:nvPr/>
        </p:nvSpPr>
        <p:spPr>
          <a:xfrm>
            <a:off x="6704761" y="2441411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100%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27C9A883-6DF3-ADEE-67CA-DE8CE5E97BBC}"/>
              </a:ext>
            </a:extLst>
          </p:cNvPr>
          <p:cNvSpPr/>
          <p:nvPr/>
        </p:nvSpPr>
        <p:spPr>
          <a:xfrm>
            <a:off x="6704761" y="3657481"/>
            <a:ext cx="9144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0%</a:t>
            </a:r>
          </a:p>
        </p:txBody>
      </p:sp>
    </p:spTree>
    <p:extLst>
      <p:ext uri="{BB962C8B-B14F-4D97-AF65-F5344CB8AC3E}">
        <p14:creationId xmlns:p14="http://schemas.microsoft.com/office/powerpoint/2010/main" val="87055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590189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altLang="it-IT" sz="1600" dirty="0">
                <a:solidFill>
                  <a:srgbClr val="202124"/>
                </a:solidFill>
                <a:latin typeface="Google Sans"/>
                <a:cs typeface="Arial" panose="020B0604020202020204" pitchFamily="34" charset="0"/>
              </a:rPr>
              <a:t>	Il clima della scuola è cordiale e sereno?</a:t>
            </a:r>
            <a:endParaRPr lang="it-IT" altLang="it-IT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2088DC21-35C8-3D71-62A9-5724DC9F0A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3532844"/>
              </p:ext>
            </p:extLst>
          </p:nvPr>
        </p:nvGraphicFramePr>
        <p:xfrm>
          <a:off x="1911946" y="1999097"/>
          <a:ext cx="7608713" cy="3247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1CFFE2-28F6-5036-2AB8-B23A532C2E29}"/>
              </a:ext>
            </a:extLst>
          </p:cNvPr>
          <p:cNvSpPr txBox="1"/>
          <p:nvPr/>
        </p:nvSpPr>
        <p:spPr>
          <a:xfrm>
            <a:off x="1145547" y="5137838"/>
            <a:ext cx="7608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07A4A88-ACF8-1C37-E4D7-DDDC682CE27B}"/>
              </a:ext>
            </a:extLst>
          </p:cNvPr>
          <p:cNvSpPr txBox="1"/>
          <p:nvPr/>
        </p:nvSpPr>
        <p:spPr>
          <a:xfrm>
            <a:off x="6286641" y="3109863"/>
            <a:ext cx="83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 67 %</a:t>
            </a:r>
            <a:endParaRPr lang="it-IT" sz="1200" b="1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5D1ACD2-B660-23CA-4014-047DAB04C536}"/>
              </a:ext>
            </a:extLst>
          </p:cNvPr>
          <p:cNvSpPr txBox="1"/>
          <p:nvPr/>
        </p:nvSpPr>
        <p:spPr>
          <a:xfrm>
            <a:off x="8206330" y="2466320"/>
            <a:ext cx="83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33  %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89005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871036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altLang="it-IT" sz="1600" dirty="0">
                <a:solidFill>
                  <a:srgbClr val="202124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oogle Sans"/>
                <a:cs typeface="Arial" panose="020B0604020202020204" pitchFamily="34" charset="0"/>
              </a:rPr>
              <a:t>Nell’ambiente di lavoro si creano rapporti collaborativi?</a:t>
            </a:r>
            <a:endParaRPr lang="it-IT" altLang="it-IT" sz="1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1CFFE2-28F6-5036-2AB8-B23A532C2E29}"/>
              </a:ext>
            </a:extLst>
          </p:cNvPr>
          <p:cNvSpPr txBox="1"/>
          <p:nvPr/>
        </p:nvSpPr>
        <p:spPr>
          <a:xfrm>
            <a:off x="1603765" y="5399780"/>
            <a:ext cx="7823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   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0BF4E9D8-F597-74E3-6765-9BF74F4945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0058611"/>
              </p:ext>
            </p:extLst>
          </p:nvPr>
        </p:nvGraphicFramePr>
        <p:xfrm>
          <a:off x="2031617" y="2414726"/>
          <a:ext cx="7529863" cy="3012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680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26419" y="368307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326419" y="931296"/>
            <a:ext cx="7406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Si creano le condizioni per far svolgere adeguatamente il lavoro </a:t>
            </a:r>
            <a:r>
              <a:rPr lang="it-IT" sz="16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07FF8C51-4B56-2201-63E1-FCB77A152F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6119707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8E7811-DD68-7FA6-2D47-3C8029CD8A54}"/>
              </a:ext>
            </a:extLst>
          </p:cNvPr>
          <p:cNvSpPr txBox="1"/>
          <p:nvPr/>
        </p:nvSpPr>
        <p:spPr>
          <a:xfrm>
            <a:off x="1604005" y="5179203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1                                 2                               3                                    4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90EA0C7A-4D31-6DE8-BEE0-252C2DFB14AD}"/>
              </a:ext>
            </a:extLst>
          </p:cNvPr>
          <p:cNvSpPr txBox="1"/>
          <p:nvPr/>
        </p:nvSpPr>
        <p:spPr>
          <a:xfrm>
            <a:off x="6645236" y="2282951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67  %</a:t>
            </a:r>
            <a:endParaRPr lang="it-IT" sz="1200" b="1" dirty="0"/>
          </a:p>
        </p:txBody>
      </p:sp>
      <p:sp>
        <p:nvSpPr>
          <p:cNvPr id="22" name="CasellaDiTesto 18">
            <a:extLst>
              <a:ext uri="{FF2B5EF4-FFF2-40B4-BE49-F238E27FC236}">
                <a16:creationId xmlns:a16="http://schemas.microsoft.com/office/drawing/2014/main" id="{43DA44D2-7088-28BB-4110-6DB0B2C95660}"/>
              </a:ext>
            </a:extLst>
          </p:cNvPr>
          <p:cNvSpPr txBox="1"/>
          <p:nvPr/>
        </p:nvSpPr>
        <p:spPr>
          <a:xfrm>
            <a:off x="8399196" y="3488225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33  %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303319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Ritieni adeguata la funzionalità di spazi e attrezzature?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05DE60AB-AC30-C182-2869-20BA9D3891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9779037"/>
              </p:ext>
            </p:extLst>
          </p:nvPr>
        </p:nvGraphicFramePr>
        <p:xfrm>
          <a:off x="2061863" y="2195144"/>
          <a:ext cx="7659186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2051ECA-9D19-29EF-752A-3EC08708192E}"/>
              </a:ext>
            </a:extLst>
          </p:cNvPr>
          <p:cNvSpPr txBox="1"/>
          <p:nvPr/>
        </p:nvSpPr>
        <p:spPr>
          <a:xfrm>
            <a:off x="1546765" y="5217329"/>
            <a:ext cx="7608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D0208725-359E-F919-5B82-D7D504599867}"/>
              </a:ext>
            </a:extLst>
          </p:cNvPr>
          <p:cNvSpPr txBox="1"/>
          <p:nvPr/>
        </p:nvSpPr>
        <p:spPr>
          <a:xfrm flipH="1">
            <a:off x="6716994" y="3861060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</a:t>
            </a:r>
            <a:endParaRPr lang="it-IT" sz="1200" b="1" dirty="0"/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1E512707-ED6B-690B-289A-6B7E861D3107}"/>
              </a:ext>
            </a:extLst>
          </p:cNvPr>
          <p:cNvSpPr txBox="1"/>
          <p:nvPr/>
        </p:nvSpPr>
        <p:spPr>
          <a:xfrm flipH="1">
            <a:off x="8502151" y="3137005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</a:t>
            </a:r>
            <a:endParaRPr lang="it-IT" sz="1200" b="1" dirty="0"/>
          </a:p>
        </p:txBody>
      </p:sp>
      <p:sp>
        <p:nvSpPr>
          <p:cNvPr id="2" name="CasellaDiTesto 18">
            <a:extLst>
              <a:ext uri="{FF2B5EF4-FFF2-40B4-BE49-F238E27FC236}">
                <a16:creationId xmlns:a16="http://schemas.microsoft.com/office/drawing/2014/main" id="{C4593FE4-BCBE-04B8-EEE2-FF441B78A2A2}"/>
              </a:ext>
            </a:extLst>
          </p:cNvPr>
          <p:cNvSpPr txBox="1"/>
          <p:nvPr/>
        </p:nvSpPr>
        <p:spPr>
          <a:xfrm>
            <a:off x="6645236" y="2282951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67  %</a:t>
            </a:r>
            <a:endParaRPr lang="it-IT" sz="1200" b="1" dirty="0"/>
          </a:p>
        </p:txBody>
      </p:sp>
      <p:sp>
        <p:nvSpPr>
          <p:cNvPr id="3" name="CasellaDiTesto 18">
            <a:extLst>
              <a:ext uri="{FF2B5EF4-FFF2-40B4-BE49-F238E27FC236}">
                <a16:creationId xmlns:a16="http://schemas.microsoft.com/office/drawing/2014/main" id="{18D9E56F-F5C6-4498-00D7-724E63F2491A}"/>
              </a:ext>
            </a:extLst>
          </p:cNvPr>
          <p:cNvSpPr txBox="1"/>
          <p:nvPr/>
        </p:nvSpPr>
        <p:spPr>
          <a:xfrm>
            <a:off x="8528730" y="3553245"/>
            <a:ext cx="794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33  %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636577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6608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0" i="0" dirty="0">
                <a:solidFill>
                  <a:srgbClr val="202124"/>
                </a:solidFill>
                <a:effectLst/>
                <a:latin typeface="Google Sans"/>
              </a:rPr>
              <a:t>Ritieni efficace la definizione di funzioni e responsabilità?</a:t>
            </a:r>
          </a:p>
          <a:p>
            <a:endParaRPr lang="it-IT" sz="1200" dirty="0">
              <a:latin typeface="Google Sans"/>
            </a:endParaRPr>
          </a:p>
        </p:txBody>
      </p: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C8E6A406-CE39-FC1B-0DAE-53552F480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3519374"/>
              </p:ext>
            </p:extLst>
          </p:nvPr>
        </p:nvGraphicFramePr>
        <p:xfrm>
          <a:off x="2061862" y="2195144"/>
          <a:ext cx="8215879" cy="3039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FCB8CC0-5089-5C74-D51B-CC93B2B2870E}"/>
              </a:ext>
            </a:extLst>
          </p:cNvPr>
          <p:cNvSpPr txBox="1"/>
          <p:nvPr/>
        </p:nvSpPr>
        <p:spPr>
          <a:xfrm>
            <a:off x="1271850" y="5234568"/>
            <a:ext cx="8955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1                                2                               3                             4 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441DDE-9156-D12A-AC18-D3E9E907065C}"/>
              </a:ext>
            </a:extLst>
          </p:cNvPr>
          <p:cNvSpPr txBox="1"/>
          <p:nvPr/>
        </p:nvSpPr>
        <p:spPr>
          <a:xfrm flipH="1">
            <a:off x="6050048" y="2235993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67 %</a:t>
            </a:r>
            <a:endParaRPr lang="it-IT" sz="1200" b="1" dirty="0"/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76477DCC-FF1E-1477-CDF4-E63E51F38067}"/>
              </a:ext>
            </a:extLst>
          </p:cNvPr>
          <p:cNvSpPr txBox="1"/>
          <p:nvPr/>
        </p:nvSpPr>
        <p:spPr>
          <a:xfrm flipH="1">
            <a:off x="7601102" y="3641561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33 %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3645247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1586</TotalTime>
  <Words>251</Words>
  <Application>Microsoft Office PowerPoint</Application>
  <PresentationFormat>Widescreen</PresentationFormat>
  <Paragraphs>79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Google Sans</vt:lpstr>
      <vt:lpstr>Tema di Office</vt:lpstr>
      <vt:lpstr> AUTOVALUTAZIONE D’ISTITUTO   "G.Parini"   Gorla Minore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rita ciancarelli</dc:creator>
  <cp:lastModifiedBy>maria rita ciancarelli</cp:lastModifiedBy>
  <cp:revision>19</cp:revision>
  <dcterms:created xsi:type="dcterms:W3CDTF">2022-05-28T14:24:24Z</dcterms:created>
  <dcterms:modified xsi:type="dcterms:W3CDTF">2024-06-05T21:48:56Z</dcterms:modified>
</cp:coreProperties>
</file>